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56" r:id="rId2"/>
    <p:sldId id="258" r:id="rId3"/>
    <p:sldId id="259" r:id="rId4"/>
    <p:sldId id="260" r:id="rId5"/>
    <p:sldId id="265" r:id="rId6"/>
    <p:sldId id="266" r:id="rId7"/>
    <p:sldId id="261" r:id="rId8"/>
    <p:sldId id="262" r:id="rId9"/>
    <p:sldId id="267" r:id="rId10"/>
    <p:sldId id="268" r:id="rId11"/>
    <p:sldId id="263" r:id="rId12"/>
    <p:sldId id="257" r:id="rId13"/>
    <p:sldId id="264" r:id="rId14"/>
    <p:sldId id="270" r:id="rId15"/>
    <p:sldId id="271" r:id="rId16"/>
    <p:sldId id="269" r:id="rId17"/>
    <p:sldId id="272" r:id="rId18"/>
    <p:sldId id="273" r:id="rId19"/>
    <p:sldId id="275" r:id="rId20"/>
    <p:sldId id="276" r:id="rId21"/>
    <p:sldId id="274" r:id="rId22"/>
    <p:sldId id="277" r:id="rId23"/>
    <p:sldId id="278" r:id="rId24"/>
    <p:sldId id="279" r:id="rId25"/>
    <p:sldId id="280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0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ED5F5BE-0E17-40DD-BF52-3C88E154E41D}" type="doc">
      <dgm:prSet loTypeId="urn:microsoft.com/office/officeart/2005/8/layout/venn1" loCatId="relationship" qsTypeId="urn:microsoft.com/office/officeart/2005/8/quickstyle/simple5" qsCatId="simple" csTypeId="urn:microsoft.com/office/officeart/2005/8/colors/colorful2" csCatId="colorful" phldr="1"/>
      <dgm:spPr/>
    </dgm:pt>
    <dgm:pt modelId="{12264560-AE81-424E-A2EB-390340E3921F}">
      <dgm:prSet phldrT="[Text]"/>
      <dgm:spPr/>
      <dgm:t>
        <a:bodyPr/>
        <a:lstStyle/>
        <a:p>
          <a:r>
            <a:rPr lang="en-US" dirty="0" smtClean="0"/>
            <a:t>Economic Aspects</a:t>
          </a:r>
          <a:endParaRPr lang="en-US" dirty="0"/>
        </a:p>
      </dgm:t>
    </dgm:pt>
    <dgm:pt modelId="{77F2DD04-DB79-48E1-B617-9536DD7DEA2E}" type="parTrans" cxnId="{49301378-1F4C-443F-B8C1-99E9A4636F7E}">
      <dgm:prSet/>
      <dgm:spPr/>
      <dgm:t>
        <a:bodyPr/>
        <a:lstStyle/>
        <a:p>
          <a:endParaRPr lang="en-US"/>
        </a:p>
      </dgm:t>
    </dgm:pt>
    <dgm:pt modelId="{C345DB56-99B8-431C-9A3D-4BAFDD35180E}" type="sibTrans" cxnId="{49301378-1F4C-443F-B8C1-99E9A4636F7E}">
      <dgm:prSet/>
      <dgm:spPr/>
      <dgm:t>
        <a:bodyPr/>
        <a:lstStyle/>
        <a:p>
          <a:endParaRPr lang="en-US"/>
        </a:p>
      </dgm:t>
    </dgm:pt>
    <dgm:pt modelId="{10EEBAE2-8C6D-4A24-92F0-3D209CE2E7B9}">
      <dgm:prSet phldrT="[Text]"/>
      <dgm:spPr/>
      <dgm:t>
        <a:bodyPr/>
        <a:lstStyle/>
        <a:p>
          <a:r>
            <a:rPr lang="en-US" dirty="0" smtClean="0"/>
            <a:t>Social Aspects</a:t>
          </a:r>
          <a:endParaRPr lang="en-US" dirty="0"/>
        </a:p>
      </dgm:t>
    </dgm:pt>
    <dgm:pt modelId="{38159A14-916F-445A-982D-23CEC58B1156}" type="parTrans" cxnId="{3123A361-9BD0-493E-96E6-C6DCDF98C2C4}">
      <dgm:prSet/>
      <dgm:spPr/>
      <dgm:t>
        <a:bodyPr/>
        <a:lstStyle/>
        <a:p>
          <a:endParaRPr lang="en-US"/>
        </a:p>
      </dgm:t>
    </dgm:pt>
    <dgm:pt modelId="{2F4C8A57-4721-44C9-853F-BB17BE1497AA}" type="sibTrans" cxnId="{3123A361-9BD0-493E-96E6-C6DCDF98C2C4}">
      <dgm:prSet/>
      <dgm:spPr/>
      <dgm:t>
        <a:bodyPr/>
        <a:lstStyle/>
        <a:p>
          <a:endParaRPr lang="en-US"/>
        </a:p>
      </dgm:t>
    </dgm:pt>
    <dgm:pt modelId="{04B6A7CB-6A85-4044-9104-F69D43E456A4}">
      <dgm:prSet phldrT="[Text]"/>
      <dgm:spPr/>
      <dgm:t>
        <a:bodyPr/>
        <a:lstStyle/>
        <a:p>
          <a:r>
            <a:rPr lang="en-US" dirty="0" smtClean="0"/>
            <a:t>Environmental Aspects</a:t>
          </a:r>
          <a:endParaRPr lang="en-US" dirty="0"/>
        </a:p>
      </dgm:t>
    </dgm:pt>
    <dgm:pt modelId="{918F8320-B684-4C3C-AD19-1E8F8E51E22F}" type="parTrans" cxnId="{F65FF798-D22D-449A-BCC4-FCDECC3EDCF3}">
      <dgm:prSet/>
      <dgm:spPr/>
      <dgm:t>
        <a:bodyPr/>
        <a:lstStyle/>
        <a:p>
          <a:endParaRPr lang="en-US"/>
        </a:p>
      </dgm:t>
    </dgm:pt>
    <dgm:pt modelId="{054CC07C-7FCB-4F3B-979E-E838121FC2DD}" type="sibTrans" cxnId="{F65FF798-D22D-449A-BCC4-FCDECC3EDCF3}">
      <dgm:prSet/>
      <dgm:spPr/>
      <dgm:t>
        <a:bodyPr/>
        <a:lstStyle/>
        <a:p>
          <a:endParaRPr lang="en-US"/>
        </a:p>
      </dgm:t>
    </dgm:pt>
    <dgm:pt modelId="{5C50E906-FB01-4BD2-B627-7C88703DCE1C}" type="pres">
      <dgm:prSet presAssocID="{6ED5F5BE-0E17-40DD-BF52-3C88E154E41D}" presName="compositeShape" presStyleCnt="0">
        <dgm:presLayoutVars>
          <dgm:chMax val="7"/>
          <dgm:dir/>
          <dgm:resizeHandles val="exact"/>
        </dgm:presLayoutVars>
      </dgm:prSet>
      <dgm:spPr/>
    </dgm:pt>
    <dgm:pt modelId="{20F20A02-5141-4A4E-843C-FBB5BD00B24E}" type="pres">
      <dgm:prSet presAssocID="{12264560-AE81-424E-A2EB-390340E3921F}" presName="circ1" presStyleLbl="vennNode1" presStyleIdx="0" presStyleCnt="3"/>
      <dgm:spPr/>
      <dgm:t>
        <a:bodyPr/>
        <a:lstStyle/>
        <a:p>
          <a:endParaRPr lang="en-US"/>
        </a:p>
      </dgm:t>
    </dgm:pt>
    <dgm:pt modelId="{A2D8EF37-DE72-43C6-8C0F-C21AF9FCF190}" type="pres">
      <dgm:prSet presAssocID="{12264560-AE81-424E-A2EB-390340E3921F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C20AD59-E02C-44B3-8EA8-8611154CB89E}" type="pres">
      <dgm:prSet presAssocID="{10EEBAE2-8C6D-4A24-92F0-3D209CE2E7B9}" presName="circ2" presStyleLbl="vennNode1" presStyleIdx="1" presStyleCnt="3"/>
      <dgm:spPr/>
      <dgm:t>
        <a:bodyPr/>
        <a:lstStyle/>
        <a:p>
          <a:endParaRPr lang="en-US"/>
        </a:p>
      </dgm:t>
    </dgm:pt>
    <dgm:pt modelId="{1B0B5B41-A812-4A8E-BC10-FD426F036E3B}" type="pres">
      <dgm:prSet presAssocID="{10EEBAE2-8C6D-4A24-92F0-3D209CE2E7B9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C8AFEE1-2FBC-4F63-B065-54BE0F86D323}" type="pres">
      <dgm:prSet presAssocID="{04B6A7CB-6A85-4044-9104-F69D43E456A4}" presName="circ3" presStyleLbl="vennNode1" presStyleIdx="2" presStyleCnt="3"/>
      <dgm:spPr/>
      <dgm:t>
        <a:bodyPr/>
        <a:lstStyle/>
        <a:p>
          <a:endParaRPr lang="en-US"/>
        </a:p>
      </dgm:t>
    </dgm:pt>
    <dgm:pt modelId="{3C6D91C0-B9D8-4766-9805-8C371C9074B8}" type="pres">
      <dgm:prSet presAssocID="{04B6A7CB-6A85-4044-9104-F69D43E456A4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E06F506-1771-4F88-819F-0CA5BEE1741C}" type="presOf" srcId="{10EEBAE2-8C6D-4A24-92F0-3D209CE2E7B9}" destId="{1B0B5B41-A812-4A8E-BC10-FD426F036E3B}" srcOrd="1" destOrd="0" presId="urn:microsoft.com/office/officeart/2005/8/layout/venn1"/>
    <dgm:cxn modelId="{3123A361-9BD0-493E-96E6-C6DCDF98C2C4}" srcId="{6ED5F5BE-0E17-40DD-BF52-3C88E154E41D}" destId="{10EEBAE2-8C6D-4A24-92F0-3D209CE2E7B9}" srcOrd="1" destOrd="0" parTransId="{38159A14-916F-445A-982D-23CEC58B1156}" sibTransId="{2F4C8A57-4721-44C9-853F-BB17BE1497AA}"/>
    <dgm:cxn modelId="{6D0B8C4E-0192-4B04-8D1F-238F22A778B7}" type="presOf" srcId="{04B6A7CB-6A85-4044-9104-F69D43E456A4}" destId="{3C6D91C0-B9D8-4766-9805-8C371C9074B8}" srcOrd="1" destOrd="0" presId="urn:microsoft.com/office/officeart/2005/8/layout/venn1"/>
    <dgm:cxn modelId="{F65FF798-D22D-449A-BCC4-FCDECC3EDCF3}" srcId="{6ED5F5BE-0E17-40DD-BF52-3C88E154E41D}" destId="{04B6A7CB-6A85-4044-9104-F69D43E456A4}" srcOrd="2" destOrd="0" parTransId="{918F8320-B684-4C3C-AD19-1E8F8E51E22F}" sibTransId="{054CC07C-7FCB-4F3B-979E-E838121FC2DD}"/>
    <dgm:cxn modelId="{203748B4-6BF3-443A-B59C-4C84455FA318}" type="presOf" srcId="{04B6A7CB-6A85-4044-9104-F69D43E456A4}" destId="{1C8AFEE1-2FBC-4F63-B065-54BE0F86D323}" srcOrd="0" destOrd="0" presId="urn:microsoft.com/office/officeart/2005/8/layout/venn1"/>
    <dgm:cxn modelId="{EF1BD44F-B737-4E99-AA72-5D668E9DC660}" type="presOf" srcId="{12264560-AE81-424E-A2EB-390340E3921F}" destId="{20F20A02-5141-4A4E-843C-FBB5BD00B24E}" srcOrd="0" destOrd="0" presId="urn:microsoft.com/office/officeart/2005/8/layout/venn1"/>
    <dgm:cxn modelId="{4532EAE8-EE30-4E5D-AC11-B92B307EBE99}" type="presOf" srcId="{10EEBAE2-8C6D-4A24-92F0-3D209CE2E7B9}" destId="{EC20AD59-E02C-44B3-8EA8-8611154CB89E}" srcOrd="0" destOrd="0" presId="urn:microsoft.com/office/officeart/2005/8/layout/venn1"/>
    <dgm:cxn modelId="{49301378-1F4C-443F-B8C1-99E9A4636F7E}" srcId="{6ED5F5BE-0E17-40DD-BF52-3C88E154E41D}" destId="{12264560-AE81-424E-A2EB-390340E3921F}" srcOrd="0" destOrd="0" parTransId="{77F2DD04-DB79-48E1-B617-9536DD7DEA2E}" sibTransId="{C345DB56-99B8-431C-9A3D-4BAFDD35180E}"/>
    <dgm:cxn modelId="{A2DB127C-717C-44C3-AD72-692DC250BFFF}" type="presOf" srcId="{6ED5F5BE-0E17-40DD-BF52-3C88E154E41D}" destId="{5C50E906-FB01-4BD2-B627-7C88703DCE1C}" srcOrd="0" destOrd="0" presId="urn:microsoft.com/office/officeart/2005/8/layout/venn1"/>
    <dgm:cxn modelId="{686A27F6-AC36-4311-B423-F4F1DACBD980}" type="presOf" srcId="{12264560-AE81-424E-A2EB-390340E3921F}" destId="{A2D8EF37-DE72-43C6-8C0F-C21AF9FCF190}" srcOrd="1" destOrd="0" presId="urn:microsoft.com/office/officeart/2005/8/layout/venn1"/>
    <dgm:cxn modelId="{D91AE29D-39D5-4F4B-BAEA-05513119F953}" type="presParOf" srcId="{5C50E906-FB01-4BD2-B627-7C88703DCE1C}" destId="{20F20A02-5141-4A4E-843C-FBB5BD00B24E}" srcOrd="0" destOrd="0" presId="urn:microsoft.com/office/officeart/2005/8/layout/venn1"/>
    <dgm:cxn modelId="{5E2C5DDC-8A77-43F3-9985-1E51EFE79EC8}" type="presParOf" srcId="{5C50E906-FB01-4BD2-B627-7C88703DCE1C}" destId="{A2D8EF37-DE72-43C6-8C0F-C21AF9FCF190}" srcOrd="1" destOrd="0" presId="urn:microsoft.com/office/officeart/2005/8/layout/venn1"/>
    <dgm:cxn modelId="{D59840D4-9983-4BAA-B0E0-BED8FDF2E65E}" type="presParOf" srcId="{5C50E906-FB01-4BD2-B627-7C88703DCE1C}" destId="{EC20AD59-E02C-44B3-8EA8-8611154CB89E}" srcOrd="2" destOrd="0" presId="urn:microsoft.com/office/officeart/2005/8/layout/venn1"/>
    <dgm:cxn modelId="{749E01A2-D505-40B3-BBBD-F5F200C22486}" type="presParOf" srcId="{5C50E906-FB01-4BD2-B627-7C88703DCE1C}" destId="{1B0B5B41-A812-4A8E-BC10-FD426F036E3B}" srcOrd="3" destOrd="0" presId="urn:microsoft.com/office/officeart/2005/8/layout/venn1"/>
    <dgm:cxn modelId="{E3C630B2-43B2-4177-A99F-156DAB2EF67F}" type="presParOf" srcId="{5C50E906-FB01-4BD2-B627-7C88703DCE1C}" destId="{1C8AFEE1-2FBC-4F63-B065-54BE0F86D323}" srcOrd="4" destOrd="0" presId="urn:microsoft.com/office/officeart/2005/8/layout/venn1"/>
    <dgm:cxn modelId="{73AEFAD0-47C1-4456-800F-E911D60E481C}" type="presParOf" srcId="{5C50E906-FB01-4BD2-B627-7C88703DCE1C}" destId="{3C6D91C0-B9D8-4766-9805-8C371C9074B8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ED5F5BE-0E17-40DD-BF52-3C88E154E41D}" type="doc">
      <dgm:prSet loTypeId="urn:microsoft.com/office/officeart/2005/8/layout/venn1" loCatId="relationship" qsTypeId="urn:microsoft.com/office/officeart/2005/8/quickstyle/simple5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12264560-AE81-424E-A2EB-390340E3921F}">
      <dgm:prSet phldrT="[Text]"/>
      <dgm:spPr/>
      <dgm:t>
        <a:bodyPr/>
        <a:lstStyle/>
        <a:p>
          <a:r>
            <a:rPr lang="en-US" dirty="0" smtClean="0"/>
            <a:t>Capital Cost</a:t>
          </a:r>
        </a:p>
        <a:p>
          <a:r>
            <a:rPr lang="en-US" dirty="0" smtClean="0"/>
            <a:t>Operating Cost</a:t>
          </a:r>
        </a:p>
        <a:p>
          <a:r>
            <a:rPr lang="en-US" dirty="0" smtClean="0"/>
            <a:t>1-D</a:t>
          </a:r>
        </a:p>
      </dgm:t>
    </dgm:pt>
    <dgm:pt modelId="{77F2DD04-DB79-48E1-B617-9536DD7DEA2E}" type="parTrans" cxnId="{49301378-1F4C-443F-B8C1-99E9A4636F7E}">
      <dgm:prSet/>
      <dgm:spPr/>
      <dgm:t>
        <a:bodyPr/>
        <a:lstStyle/>
        <a:p>
          <a:endParaRPr lang="en-US"/>
        </a:p>
      </dgm:t>
    </dgm:pt>
    <dgm:pt modelId="{C345DB56-99B8-431C-9A3D-4BAFDD35180E}" type="sibTrans" cxnId="{49301378-1F4C-443F-B8C1-99E9A4636F7E}">
      <dgm:prSet/>
      <dgm:spPr/>
      <dgm:t>
        <a:bodyPr/>
        <a:lstStyle/>
        <a:p>
          <a:endParaRPr lang="en-US"/>
        </a:p>
      </dgm:t>
    </dgm:pt>
    <dgm:pt modelId="{10EEBAE2-8C6D-4A24-92F0-3D209CE2E7B9}">
      <dgm:prSet phldrT="[Text]"/>
      <dgm:spPr/>
      <dgm:t>
        <a:bodyPr/>
        <a:lstStyle/>
        <a:p>
          <a:r>
            <a:rPr lang="en-US" dirty="0" smtClean="0">
              <a:solidFill>
                <a:srgbClr val="000000"/>
              </a:solidFill>
            </a:rPr>
            <a:t>Employment</a:t>
          </a:r>
        </a:p>
        <a:p>
          <a:r>
            <a:rPr lang="en-US" dirty="0" smtClean="0">
              <a:solidFill>
                <a:srgbClr val="000000"/>
              </a:solidFill>
            </a:rPr>
            <a:t>Disease</a:t>
          </a:r>
        </a:p>
        <a:p>
          <a:r>
            <a:rPr lang="en-US" dirty="0" smtClean="0"/>
            <a:t>1-D</a:t>
          </a:r>
          <a:endParaRPr lang="en-US" dirty="0"/>
        </a:p>
      </dgm:t>
    </dgm:pt>
    <dgm:pt modelId="{38159A14-916F-445A-982D-23CEC58B1156}" type="parTrans" cxnId="{3123A361-9BD0-493E-96E6-C6DCDF98C2C4}">
      <dgm:prSet/>
      <dgm:spPr/>
      <dgm:t>
        <a:bodyPr/>
        <a:lstStyle/>
        <a:p>
          <a:endParaRPr lang="en-US"/>
        </a:p>
      </dgm:t>
    </dgm:pt>
    <dgm:pt modelId="{2F4C8A57-4721-44C9-853F-BB17BE1497AA}" type="sibTrans" cxnId="{3123A361-9BD0-493E-96E6-C6DCDF98C2C4}">
      <dgm:prSet/>
      <dgm:spPr/>
      <dgm:t>
        <a:bodyPr/>
        <a:lstStyle/>
        <a:p>
          <a:endParaRPr lang="en-US"/>
        </a:p>
      </dgm:t>
    </dgm:pt>
    <dgm:pt modelId="{04B6A7CB-6A85-4044-9104-F69D43E456A4}">
      <dgm:prSet phldrT="[Text]"/>
      <dgm:spPr/>
      <dgm:t>
        <a:bodyPr/>
        <a:lstStyle/>
        <a:p>
          <a:r>
            <a:rPr lang="en-US" dirty="0" smtClean="0"/>
            <a:t>Biodiversity</a:t>
          </a:r>
        </a:p>
        <a:p>
          <a:r>
            <a:rPr lang="en-US" dirty="0" smtClean="0"/>
            <a:t>1-D</a:t>
          </a:r>
          <a:endParaRPr lang="en-US" dirty="0"/>
        </a:p>
      </dgm:t>
    </dgm:pt>
    <dgm:pt modelId="{918F8320-B684-4C3C-AD19-1E8F8E51E22F}" type="parTrans" cxnId="{F65FF798-D22D-449A-BCC4-FCDECC3EDCF3}">
      <dgm:prSet/>
      <dgm:spPr/>
      <dgm:t>
        <a:bodyPr/>
        <a:lstStyle/>
        <a:p>
          <a:endParaRPr lang="en-US"/>
        </a:p>
      </dgm:t>
    </dgm:pt>
    <dgm:pt modelId="{054CC07C-7FCB-4F3B-979E-E838121FC2DD}" type="sibTrans" cxnId="{F65FF798-D22D-449A-BCC4-FCDECC3EDCF3}">
      <dgm:prSet/>
      <dgm:spPr/>
      <dgm:t>
        <a:bodyPr/>
        <a:lstStyle/>
        <a:p>
          <a:endParaRPr lang="en-US"/>
        </a:p>
      </dgm:t>
    </dgm:pt>
    <dgm:pt modelId="{5C50E906-FB01-4BD2-B627-7C88703DCE1C}" type="pres">
      <dgm:prSet presAssocID="{6ED5F5BE-0E17-40DD-BF52-3C88E154E41D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0F20A02-5141-4A4E-843C-FBB5BD00B24E}" type="pres">
      <dgm:prSet presAssocID="{12264560-AE81-424E-A2EB-390340E3921F}" presName="circ1" presStyleLbl="vennNode1" presStyleIdx="0" presStyleCnt="3"/>
      <dgm:spPr/>
      <dgm:t>
        <a:bodyPr/>
        <a:lstStyle/>
        <a:p>
          <a:endParaRPr lang="en-US"/>
        </a:p>
      </dgm:t>
    </dgm:pt>
    <dgm:pt modelId="{A2D8EF37-DE72-43C6-8C0F-C21AF9FCF190}" type="pres">
      <dgm:prSet presAssocID="{12264560-AE81-424E-A2EB-390340E3921F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C20AD59-E02C-44B3-8EA8-8611154CB89E}" type="pres">
      <dgm:prSet presAssocID="{10EEBAE2-8C6D-4A24-92F0-3D209CE2E7B9}" presName="circ2" presStyleLbl="vennNode1" presStyleIdx="1" presStyleCnt="3"/>
      <dgm:spPr/>
      <dgm:t>
        <a:bodyPr/>
        <a:lstStyle/>
        <a:p>
          <a:endParaRPr lang="en-US"/>
        </a:p>
      </dgm:t>
    </dgm:pt>
    <dgm:pt modelId="{1B0B5B41-A812-4A8E-BC10-FD426F036E3B}" type="pres">
      <dgm:prSet presAssocID="{10EEBAE2-8C6D-4A24-92F0-3D209CE2E7B9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C8AFEE1-2FBC-4F63-B065-54BE0F86D323}" type="pres">
      <dgm:prSet presAssocID="{04B6A7CB-6A85-4044-9104-F69D43E456A4}" presName="circ3" presStyleLbl="vennNode1" presStyleIdx="2" presStyleCnt="3"/>
      <dgm:spPr/>
      <dgm:t>
        <a:bodyPr/>
        <a:lstStyle/>
        <a:p>
          <a:endParaRPr lang="en-US"/>
        </a:p>
      </dgm:t>
    </dgm:pt>
    <dgm:pt modelId="{3C6D91C0-B9D8-4766-9805-8C371C9074B8}" type="pres">
      <dgm:prSet presAssocID="{04B6A7CB-6A85-4044-9104-F69D43E456A4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2FC800E-4928-44B5-A1A0-5A31B2B8A0AF}" type="presOf" srcId="{12264560-AE81-424E-A2EB-390340E3921F}" destId="{A2D8EF37-DE72-43C6-8C0F-C21AF9FCF190}" srcOrd="1" destOrd="0" presId="urn:microsoft.com/office/officeart/2005/8/layout/venn1"/>
    <dgm:cxn modelId="{3123A361-9BD0-493E-96E6-C6DCDF98C2C4}" srcId="{6ED5F5BE-0E17-40DD-BF52-3C88E154E41D}" destId="{10EEBAE2-8C6D-4A24-92F0-3D209CE2E7B9}" srcOrd="1" destOrd="0" parTransId="{38159A14-916F-445A-982D-23CEC58B1156}" sibTransId="{2F4C8A57-4721-44C9-853F-BB17BE1497AA}"/>
    <dgm:cxn modelId="{F098E456-A40C-4606-8815-F54E97A40B51}" type="presOf" srcId="{10EEBAE2-8C6D-4A24-92F0-3D209CE2E7B9}" destId="{EC20AD59-E02C-44B3-8EA8-8611154CB89E}" srcOrd="0" destOrd="0" presId="urn:microsoft.com/office/officeart/2005/8/layout/venn1"/>
    <dgm:cxn modelId="{F65FF798-D22D-449A-BCC4-FCDECC3EDCF3}" srcId="{6ED5F5BE-0E17-40DD-BF52-3C88E154E41D}" destId="{04B6A7CB-6A85-4044-9104-F69D43E456A4}" srcOrd="2" destOrd="0" parTransId="{918F8320-B684-4C3C-AD19-1E8F8E51E22F}" sibTransId="{054CC07C-7FCB-4F3B-979E-E838121FC2DD}"/>
    <dgm:cxn modelId="{994E5901-A05D-4399-BA31-4D7044464987}" type="presOf" srcId="{04B6A7CB-6A85-4044-9104-F69D43E456A4}" destId="{1C8AFEE1-2FBC-4F63-B065-54BE0F86D323}" srcOrd="0" destOrd="0" presId="urn:microsoft.com/office/officeart/2005/8/layout/venn1"/>
    <dgm:cxn modelId="{50C83B03-F6D7-4A51-B390-57F388FE6388}" type="presOf" srcId="{12264560-AE81-424E-A2EB-390340E3921F}" destId="{20F20A02-5141-4A4E-843C-FBB5BD00B24E}" srcOrd="0" destOrd="0" presId="urn:microsoft.com/office/officeart/2005/8/layout/venn1"/>
    <dgm:cxn modelId="{49301378-1F4C-443F-B8C1-99E9A4636F7E}" srcId="{6ED5F5BE-0E17-40DD-BF52-3C88E154E41D}" destId="{12264560-AE81-424E-A2EB-390340E3921F}" srcOrd="0" destOrd="0" parTransId="{77F2DD04-DB79-48E1-B617-9536DD7DEA2E}" sibTransId="{C345DB56-99B8-431C-9A3D-4BAFDD35180E}"/>
    <dgm:cxn modelId="{25569F9B-AD6D-44D5-86C3-8990B6D84C3B}" type="presOf" srcId="{04B6A7CB-6A85-4044-9104-F69D43E456A4}" destId="{3C6D91C0-B9D8-4766-9805-8C371C9074B8}" srcOrd="1" destOrd="0" presId="urn:microsoft.com/office/officeart/2005/8/layout/venn1"/>
    <dgm:cxn modelId="{8DF14CFD-2726-40D0-825F-38C1A11FD445}" type="presOf" srcId="{10EEBAE2-8C6D-4A24-92F0-3D209CE2E7B9}" destId="{1B0B5B41-A812-4A8E-BC10-FD426F036E3B}" srcOrd="1" destOrd="0" presId="urn:microsoft.com/office/officeart/2005/8/layout/venn1"/>
    <dgm:cxn modelId="{503E7375-B660-458B-B865-1F3A3F5079CC}" type="presOf" srcId="{6ED5F5BE-0E17-40DD-BF52-3C88E154E41D}" destId="{5C50E906-FB01-4BD2-B627-7C88703DCE1C}" srcOrd="0" destOrd="0" presId="urn:microsoft.com/office/officeart/2005/8/layout/venn1"/>
    <dgm:cxn modelId="{0EC383C0-37AB-443C-B165-686197E4D774}" type="presParOf" srcId="{5C50E906-FB01-4BD2-B627-7C88703DCE1C}" destId="{20F20A02-5141-4A4E-843C-FBB5BD00B24E}" srcOrd="0" destOrd="0" presId="urn:microsoft.com/office/officeart/2005/8/layout/venn1"/>
    <dgm:cxn modelId="{79914C3B-75CC-4604-9CFA-E5B147808773}" type="presParOf" srcId="{5C50E906-FB01-4BD2-B627-7C88703DCE1C}" destId="{A2D8EF37-DE72-43C6-8C0F-C21AF9FCF190}" srcOrd="1" destOrd="0" presId="urn:microsoft.com/office/officeart/2005/8/layout/venn1"/>
    <dgm:cxn modelId="{83F274EA-8373-4857-AC75-B3E9975F786E}" type="presParOf" srcId="{5C50E906-FB01-4BD2-B627-7C88703DCE1C}" destId="{EC20AD59-E02C-44B3-8EA8-8611154CB89E}" srcOrd="2" destOrd="0" presId="urn:microsoft.com/office/officeart/2005/8/layout/venn1"/>
    <dgm:cxn modelId="{24091537-FA04-4141-ABE1-21BB1AFF1A57}" type="presParOf" srcId="{5C50E906-FB01-4BD2-B627-7C88703DCE1C}" destId="{1B0B5B41-A812-4A8E-BC10-FD426F036E3B}" srcOrd="3" destOrd="0" presId="urn:microsoft.com/office/officeart/2005/8/layout/venn1"/>
    <dgm:cxn modelId="{4A8CE411-BF79-4DF0-9B04-9468B127A4DE}" type="presParOf" srcId="{5C50E906-FB01-4BD2-B627-7C88703DCE1C}" destId="{1C8AFEE1-2FBC-4F63-B065-54BE0F86D323}" srcOrd="4" destOrd="0" presId="urn:microsoft.com/office/officeart/2005/8/layout/venn1"/>
    <dgm:cxn modelId="{A5B5E7E7-1757-4554-8846-052327D21B09}" type="presParOf" srcId="{5C50E906-FB01-4BD2-B627-7C88703DCE1C}" destId="{3C6D91C0-B9D8-4766-9805-8C371C9074B8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2.wmf"/><Relationship Id="rId1" Type="http://schemas.openxmlformats.org/officeDocument/2006/relationships/image" Target="../media/image11.wmf"/><Relationship Id="rId5" Type="http://schemas.openxmlformats.org/officeDocument/2006/relationships/image" Target="../media/image15.wmf"/><Relationship Id="rId4" Type="http://schemas.openxmlformats.org/officeDocument/2006/relationships/image" Target="../media/image14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16E9A0-E254-410E-9230-564C06F0EC87}" type="datetimeFigureOut">
              <a:rPr lang="en-US" smtClean="0"/>
              <a:t>2/14/2015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3BF907-482C-445F-A5F9-B552D4DE2D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78196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3BF907-482C-445F-A5F9-B552D4DE2D46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81091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2/14/2015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12" Type="http://schemas.openxmlformats.org/officeDocument/2006/relationships/image" Target="../media/image15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2.wmf"/><Relationship Id="rId11" Type="http://schemas.openxmlformats.org/officeDocument/2006/relationships/oleObject" Target="../embeddings/oleObject5.bin"/><Relationship Id="rId5" Type="http://schemas.openxmlformats.org/officeDocument/2006/relationships/oleObject" Target="../embeddings/oleObject2.bin"/><Relationship Id="rId10" Type="http://schemas.openxmlformats.org/officeDocument/2006/relationships/image" Target="../media/image14.wmf"/><Relationship Id="rId4" Type="http://schemas.openxmlformats.org/officeDocument/2006/relationships/image" Target="../media/image11.wmf"/><Relationship Id="rId9" Type="http://schemas.openxmlformats.org/officeDocument/2006/relationships/oleObject" Target="../embeddings/oleObject4.bin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gif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Sustainability Metrics and Indicators for Sustainable Manufacturing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Debalina</a:t>
            </a:r>
            <a:r>
              <a:rPr lang="en-US" dirty="0"/>
              <a:t> </a:t>
            </a:r>
            <a:r>
              <a:rPr lang="en-US" dirty="0" err="1"/>
              <a:t>Sengupta</a:t>
            </a:r>
            <a:endParaRPr lang="en-US" dirty="0"/>
          </a:p>
          <a:p>
            <a:r>
              <a:rPr lang="en-US" sz="2200" dirty="0"/>
              <a:t>Artie McFerrin Department of Chemical Engineering</a:t>
            </a:r>
          </a:p>
          <a:p>
            <a:r>
              <a:rPr lang="en-US" sz="2200" dirty="0"/>
              <a:t>Texas A&amp;M University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1383891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914400"/>
          </a:xfrm>
        </p:spPr>
        <p:txBody>
          <a:bodyPr/>
          <a:lstStyle/>
          <a:p>
            <a:r>
              <a:rPr lang="en-US" dirty="0" smtClean="0"/>
              <a:t>Sustainable Manufacturing</a:t>
            </a:r>
            <a:endParaRPr lang="en-US" dirty="0"/>
          </a:p>
        </p:txBody>
      </p:sp>
      <p:grpSp>
        <p:nvGrpSpPr>
          <p:cNvPr id="5" name="Group 4"/>
          <p:cNvGrpSpPr/>
          <p:nvPr/>
        </p:nvGrpSpPr>
        <p:grpSpPr>
          <a:xfrm>
            <a:off x="-1371600" y="914400"/>
            <a:ext cx="8534400" cy="5715000"/>
            <a:chOff x="457200" y="914400"/>
            <a:chExt cx="8534400" cy="5715000"/>
          </a:xfrm>
        </p:grpSpPr>
        <p:sp>
          <p:nvSpPr>
            <p:cNvPr id="6" name="Rectangle 5"/>
            <p:cNvSpPr/>
            <p:nvPr/>
          </p:nvSpPr>
          <p:spPr>
            <a:xfrm>
              <a:off x="457200" y="914400"/>
              <a:ext cx="8534400" cy="5715000"/>
            </a:xfrm>
            <a:prstGeom prst="rect">
              <a:avLst/>
            </a:prstGeom>
            <a:noFill/>
          </p:spPr>
        </p:sp>
        <p:sp>
          <p:nvSpPr>
            <p:cNvPr id="7" name="Freeform 6"/>
            <p:cNvSpPr/>
            <p:nvPr/>
          </p:nvSpPr>
          <p:spPr>
            <a:xfrm>
              <a:off x="4010769" y="916985"/>
              <a:ext cx="1427261" cy="1427261"/>
            </a:xfrm>
            <a:custGeom>
              <a:avLst/>
              <a:gdLst>
                <a:gd name="connsiteX0" fmla="*/ 0 w 1427261"/>
                <a:gd name="connsiteY0" fmla="*/ 713631 h 1427261"/>
                <a:gd name="connsiteX1" fmla="*/ 713631 w 1427261"/>
                <a:gd name="connsiteY1" fmla="*/ 0 h 1427261"/>
                <a:gd name="connsiteX2" fmla="*/ 1427262 w 1427261"/>
                <a:gd name="connsiteY2" fmla="*/ 713631 h 1427261"/>
                <a:gd name="connsiteX3" fmla="*/ 713631 w 1427261"/>
                <a:gd name="connsiteY3" fmla="*/ 1427262 h 1427261"/>
                <a:gd name="connsiteX4" fmla="*/ 0 w 1427261"/>
                <a:gd name="connsiteY4" fmla="*/ 713631 h 14272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27261" h="1427261">
                  <a:moveTo>
                    <a:pt x="0" y="713631"/>
                  </a:moveTo>
                  <a:cubicBezTo>
                    <a:pt x="0" y="319503"/>
                    <a:pt x="319503" y="0"/>
                    <a:pt x="713631" y="0"/>
                  </a:cubicBezTo>
                  <a:cubicBezTo>
                    <a:pt x="1107759" y="0"/>
                    <a:pt x="1427262" y="319503"/>
                    <a:pt x="1427262" y="713631"/>
                  </a:cubicBezTo>
                  <a:cubicBezTo>
                    <a:pt x="1427262" y="1107759"/>
                    <a:pt x="1107759" y="1427262"/>
                    <a:pt x="713631" y="1427262"/>
                  </a:cubicBezTo>
                  <a:cubicBezTo>
                    <a:pt x="319503" y="1427262"/>
                    <a:pt x="0" y="1107759"/>
                    <a:pt x="0" y="713631"/>
                  </a:cubicBezTo>
                  <a:close/>
                </a:path>
              </a:pathLst>
            </a:cu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3">
                <a:hueOff val="0"/>
                <a:satOff val="0"/>
                <a:lumOff val="0"/>
                <a:alphaOff val="0"/>
              </a:schemeClr>
            </a:fillRef>
            <a:effectRef idx="3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24258" tIns="224258" rIns="224258" bIns="224258" numCol="1" spcCol="1270" anchor="ctr" anchorCtr="0">
              <a:noAutofit/>
            </a:bodyPr>
            <a:lstStyle/>
            <a:p>
              <a:pPr lvl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200" b="1" kern="1200" dirty="0" smtClean="0">
                  <a:solidFill>
                    <a:schemeClr val="tx1"/>
                  </a:solidFill>
                </a:rPr>
                <a:t>Environmental Friendliness</a:t>
              </a:r>
              <a:endParaRPr lang="en-US" sz="1200" b="1" kern="1200" dirty="0">
                <a:solidFill>
                  <a:schemeClr val="tx1"/>
                </a:solidFill>
              </a:endParaRPr>
            </a:p>
          </p:txBody>
        </p:sp>
        <p:sp>
          <p:nvSpPr>
            <p:cNvPr id="8" name="Freeform 7"/>
            <p:cNvSpPr/>
            <p:nvPr/>
          </p:nvSpPr>
          <p:spPr>
            <a:xfrm rot="1800000">
              <a:off x="5328761" y="1910834"/>
              <a:ext cx="627133" cy="499494"/>
            </a:xfrm>
            <a:custGeom>
              <a:avLst/>
              <a:gdLst>
                <a:gd name="connsiteX0" fmla="*/ 0 w 627133"/>
                <a:gd name="connsiteY0" fmla="*/ 249747 h 499494"/>
                <a:gd name="connsiteX1" fmla="*/ 249747 w 627133"/>
                <a:gd name="connsiteY1" fmla="*/ 0 h 499494"/>
                <a:gd name="connsiteX2" fmla="*/ 249747 w 627133"/>
                <a:gd name="connsiteY2" fmla="*/ 124874 h 499494"/>
                <a:gd name="connsiteX3" fmla="*/ 377386 w 627133"/>
                <a:gd name="connsiteY3" fmla="*/ 124874 h 499494"/>
                <a:gd name="connsiteX4" fmla="*/ 377386 w 627133"/>
                <a:gd name="connsiteY4" fmla="*/ 0 h 499494"/>
                <a:gd name="connsiteX5" fmla="*/ 627133 w 627133"/>
                <a:gd name="connsiteY5" fmla="*/ 249747 h 499494"/>
                <a:gd name="connsiteX6" fmla="*/ 377386 w 627133"/>
                <a:gd name="connsiteY6" fmla="*/ 499494 h 499494"/>
                <a:gd name="connsiteX7" fmla="*/ 377386 w 627133"/>
                <a:gd name="connsiteY7" fmla="*/ 374621 h 499494"/>
                <a:gd name="connsiteX8" fmla="*/ 249747 w 627133"/>
                <a:gd name="connsiteY8" fmla="*/ 374621 h 499494"/>
                <a:gd name="connsiteX9" fmla="*/ 249747 w 627133"/>
                <a:gd name="connsiteY9" fmla="*/ 499494 h 499494"/>
                <a:gd name="connsiteX10" fmla="*/ 0 w 627133"/>
                <a:gd name="connsiteY10" fmla="*/ 249747 h 4994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27133" h="499494">
                  <a:moveTo>
                    <a:pt x="0" y="249747"/>
                  </a:moveTo>
                  <a:lnTo>
                    <a:pt x="249747" y="0"/>
                  </a:lnTo>
                  <a:lnTo>
                    <a:pt x="249747" y="124874"/>
                  </a:lnTo>
                  <a:lnTo>
                    <a:pt x="377386" y="124874"/>
                  </a:lnTo>
                  <a:lnTo>
                    <a:pt x="377386" y="0"/>
                  </a:lnTo>
                  <a:lnTo>
                    <a:pt x="627133" y="249747"/>
                  </a:lnTo>
                  <a:lnTo>
                    <a:pt x="377386" y="499494"/>
                  </a:lnTo>
                  <a:lnTo>
                    <a:pt x="377386" y="374621"/>
                  </a:lnTo>
                  <a:lnTo>
                    <a:pt x="249747" y="374621"/>
                  </a:lnTo>
                  <a:lnTo>
                    <a:pt x="249747" y="499494"/>
                  </a:lnTo>
                  <a:lnTo>
                    <a:pt x="0" y="249747"/>
                  </a:lnTo>
                  <a:close/>
                </a:path>
              </a:pathLst>
            </a:custGeom>
          </p:spPr>
          <p:style>
            <a:lnRef idx="0">
              <a:schemeClr val="accent3">
                <a:tint val="60000"/>
                <a:hueOff val="0"/>
                <a:satOff val="0"/>
                <a:lumOff val="0"/>
                <a:alphaOff val="0"/>
              </a:schemeClr>
            </a:lnRef>
            <a:fillRef idx="3">
              <a:schemeClr val="accent3">
                <a:tint val="60000"/>
                <a:hueOff val="0"/>
                <a:satOff val="0"/>
                <a:lumOff val="0"/>
                <a:alphaOff val="0"/>
              </a:schemeClr>
            </a:fillRef>
            <a:effectRef idx="3">
              <a:schemeClr val="accent3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24874" tIns="124873" rIns="124872" bIns="124873" numCol="1" spcCol="1270" anchor="ctr" anchorCtr="0">
              <a:noAutofit/>
            </a:bodyPr>
            <a:lstStyle/>
            <a:p>
              <a:pPr lvl="0"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1000" b="1" kern="1200" dirty="0">
                <a:solidFill>
                  <a:schemeClr val="tx1"/>
                </a:solidFill>
              </a:endParaRPr>
            </a:p>
          </p:txBody>
        </p:sp>
        <p:sp>
          <p:nvSpPr>
            <p:cNvPr id="9" name="Freeform 8"/>
            <p:cNvSpPr/>
            <p:nvPr/>
          </p:nvSpPr>
          <p:spPr>
            <a:xfrm>
              <a:off x="5865175" y="1987627"/>
              <a:ext cx="1427261" cy="1427261"/>
            </a:xfrm>
            <a:custGeom>
              <a:avLst/>
              <a:gdLst>
                <a:gd name="connsiteX0" fmla="*/ 0 w 1427261"/>
                <a:gd name="connsiteY0" fmla="*/ 713631 h 1427261"/>
                <a:gd name="connsiteX1" fmla="*/ 713631 w 1427261"/>
                <a:gd name="connsiteY1" fmla="*/ 0 h 1427261"/>
                <a:gd name="connsiteX2" fmla="*/ 1427262 w 1427261"/>
                <a:gd name="connsiteY2" fmla="*/ 713631 h 1427261"/>
                <a:gd name="connsiteX3" fmla="*/ 713631 w 1427261"/>
                <a:gd name="connsiteY3" fmla="*/ 1427262 h 1427261"/>
                <a:gd name="connsiteX4" fmla="*/ 0 w 1427261"/>
                <a:gd name="connsiteY4" fmla="*/ 713631 h 14272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27261" h="1427261">
                  <a:moveTo>
                    <a:pt x="0" y="713631"/>
                  </a:moveTo>
                  <a:cubicBezTo>
                    <a:pt x="0" y="319503"/>
                    <a:pt x="319503" y="0"/>
                    <a:pt x="713631" y="0"/>
                  </a:cubicBezTo>
                  <a:cubicBezTo>
                    <a:pt x="1107759" y="0"/>
                    <a:pt x="1427262" y="319503"/>
                    <a:pt x="1427262" y="713631"/>
                  </a:cubicBezTo>
                  <a:cubicBezTo>
                    <a:pt x="1427262" y="1107759"/>
                    <a:pt x="1107759" y="1427262"/>
                    <a:pt x="713631" y="1427262"/>
                  </a:cubicBezTo>
                  <a:cubicBezTo>
                    <a:pt x="319503" y="1427262"/>
                    <a:pt x="0" y="1107759"/>
                    <a:pt x="0" y="713631"/>
                  </a:cubicBezTo>
                  <a:close/>
                </a:path>
              </a:pathLst>
            </a:cu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3">
                <a:hueOff val="0"/>
                <a:satOff val="0"/>
                <a:lumOff val="0"/>
                <a:alphaOff val="0"/>
              </a:schemeClr>
            </a:fillRef>
            <a:effectRef idx="3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24258" tIns="224258" rIns="224258" bIns="224258" numCol="1" spcCol="1270" anchor="ctr" anchorCtr="0">
              <a:noAutofit/>
            </a:bodyPr>
            <a:lstStyle/>
            <a:p>
              <a:pPr lvl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200" b="1" kern="1200" dirty="0" smtClean="0">
                  <a:solidFill>
                    <a:schemeClr val="tx1"/>
                  </a:solidFill>
                </a:rPr>
                <a:t>Manufacturing Cost</a:t>
              </a:r>
              <a:endParaRPr lang="en-US" sz="1200" b="1" kern="1200" dirty="0">
                <a:solidFill>
                  <a:schemeClr val="tx1"/>
                </a:solidFill>
              </a:endParaRPr>
            </a:p>
          </p:txBody>
        </p:sp>
        <p:sp>
          <p:nvSpPr>
            <p:cNvPr id="10" name="Freeform 9"/>
            <p:cNvSpPr/>
            <p:nvPr/>
          </p:nvSpPr>
          <p:spPr>
            <a:xfrm rot="5400000">
              <a:off x="6285044" y="3520339"/>
              <a:ext cx="587522" cy="481700"/>
            </a:xfrm>
            <a:custGeom>
              <a:avLst/>
              <a:gdLst>
                <a:gd name="connsiteX0" fmla="*/ 0 w 587522"/>
                <a:gd name="connsiteY0" fmla="*/ 240850 h 481700"/>
                <a:gd name="connsiteX1" fmla="*/ 240850 w 587522"/>
                <a:gd name="connsiteY1" fmla="*/ 0 h 481700"/>
                <a:gd name="connsiteX2" fmla="*/ 240850 w 587522"/>
                <a:gd name="connsiteY2" fmla="*/ 120425 h 481700"/>
                <a:gd name="connsiteX3" fmla="*/ 346672 w 587522"/>
                <a:gd name="connsiteY3" fmla="*/ 120425 h 481700"/>
                <a:gd name="connsiteX4" fmla="*/ 346672 w 587522"/>
                <a:gd name="connsiteY4" fmla="*/ 0 h 481700"/>
                <a:gd name="connsiteX5" fmla="*/ 587522 w 587522"/>
                <a:gd name="connsiteY5" fmla="*/ 240850 h 481700"/>
                <a:gd name="connsiteX6" fmla="*/ 346672 w 587522"/>
                <a:gd name="connsiteY6" fmla="*/ 481700 h 481700"/>
                <a:gd name="connsiteX7" fmla="*/ 346672 w 587522"/>
                <a:gd name="connsiteY7" fmla="*/ 361275 h 481700"/>
                <a:gd name="connsiteX8" fmla="*/ 240850 w 587522"/>
                <a:gd name="connsiteY8" fmla="*/ 361275 h 481700"/>
                <a:gd name="connsiteX9" fmla="*/ 240850 w 587522"/>
                <a:gd name="connsiteY9" fmla="*/ 481700 h 481700"/>
                <a:gd name="connsiteX10" fmla="*/ 0 w 587522"/>
                <a:gd name="connsiteY10" fmla="*/ 240850 h 481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87522" h="481700">
                  <a:moveTo>
                    <a:pt x="0" y="240850"/>
                  </a:moveTo>
                  <a:lnTo>
                    <a:pt x="240850" y="0"/>
                  </a:lnTo>
                  <a:lnTo>
                    <a:pt x="240850" y="120425"/>
                  </a:lnTo>
                  <a:lnTo>
                    <a:pt x="346672" y="120425"/>
                  </a:lnTo>
                  <a:lnTo>
                    <a:pt x="346672" y="0"/>
                  </a:lnTo>
                  <a:lnTo>
                    <a:pt x="587522" y="240850"/>
                  </a:lnTo>
                  <a:lnTo>
                    <a:pt x="346672" y="481700"/>
                  </a:lnTo>
                  <a:lnTo>
                    <a:pt x="346672" y="361275"/>
                  </a:lnTo>
                  <a:lnTo>
                    <a:pt x="240850" y="361275"/>
                  </a:lnTo>
                  <a:lnTo>
                    <a:pt x="240850" y="481700"/>
                  </a:lnTo>
                  <a:lnTo>
                    <a:pt x="0" y="240850"/>
                  </a:lnTo>
                  <a:close/>
                </a:path>
              </a:pathLst>
            </a:custGeom>
          </p:spPr>
          <p:style>
            <a:lnRef idx="0">
              <a:schemeClr val="accent3">
                <a:tint val="60000"/>
                <a:hueOff val="0"/>
                <a:satOff val="0"/>
                <a:lumOff val="0"/>
                <a:alphaOff val="0"/>
              </a:schemeClr>
            </a:lnRef>
            <a:fillRef idx="3">
              <a:schemeClr val="accent3">
                <a:tint val="60000"/>
                <a:hueOff val="0"/>
                <a:satOff val="0"/>
                <a:lumOff val="0"/>
                <a:alphaOff val="0"/>
              </a:schemeClr>
            </a:fillRef>
            <a:effectRef idx="3">
              <a:schemeClr val="accent3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0" tIns="96340" rIns="144510" bIns="96340" numCol="1" spcCol="1270" anchor="ctr" anchorCtr="0">
              <a:noAutofit/>
            </a:bodyPr>
            <a:lstStyle/>
            <a:p>
              <a:pPr lvl="0"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1000" b="1" kern="1200">
                <a:solidFill>
                  <a:schemeClr val="tx1"/>
                </a:solidFill>
              </a:endParaRPr>
            </a:p>
          </p:txBody>
        </p:sp>
        <p:sp>
          <p:nvSpPr>
            <p:cNvPr id="11" name="Freeform 10"/>
            <p:cNvSpPr/>
            <p:nvPr/>
          </p:nvSpPr>
          <p:spPr>
            <a:xfrm>
              <a:off x="5865175" y="4128910"/>
              <a:ext cx="1427261" cy="1427261"/>
            </a:xfrm>
            <a:custGeom>
              <a:avLst/>
              <a:gdLst>
                <a:gd name="connsiteX0" fmla="*/ 0 w 1427261"/>
                <a:gd name="connsiteY0" fmla="*/ 713631 h 1427261"/>
                <a:gd name="connsiteX1" fmla="*/ 713631 w 1427261"/>
                <a:gd name="connsiteY1" fmla="*/ 0 h 1427261"/>
                <a:gd name="connsiteX2" fmla="*/ 1427262 w 1427261"/>
                <a:gd name="connsiteY2" fmla="*/ 713631 h 1427261"/>
                <a:gd name="connsiteX3" fmla="*/ 713631 w 1427261"/>
                <a:gd name="connsiteY3" fmla="*/ 1427262 h 1427261"/>
                <a:gd name="connsiteX4" fmla="*/ 0 w 1427261"/>
                <a:gd name="connsiteY4" fmla="*/ 713631 h 14272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27261" h="1427261">
                  <a:moveTo>
                    <a:pt x="0" y="713631"/>
                  </a:moveTo>
                  <a:cubicBezTo>
                    <a:pt x="0" y="319503"/>
                    <a:pt x="319503" y="0"/>
                    <a:pt x="713631" y="0"/>
                  </a:cubicBezTo>
                  <a:cubicBezTo>
                    <a:pt x="1107759" y="0"/>
                    <a:pt x="1427262" y="319503"/>
                    <a:pt x="1427262" y="713631"/>
                  </a:cubicBezTo>
                  <a:cubicBezTo>
                    <a:pt x="1427262" y="1107759"/>
                    <a:pt x="1107759" y="1427262"/>
                    <a:pt x="713631" y="1427262"/>
                  </a:cubicBezTo>
                  <a:cubicBezTo>
                    <a:pt x="319503" y="1427262"/>
                    <a:pt x="0" y="1107759"/>
                    <a:pt x="0" y="713631"/>
                  </a:cubicBezTo>
                  <a:close/>
                </a:path>
              </a:pathLst>
            </a:cu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3">
                <a:hueOff val="0"/>
                <a:satOff val="0"/>
                <a:lumOff val="0"/>
                <a:alphaOff val="0"/>
              </a:schemeClr>
            </a:fillRef>
            <a:effectRef idx="3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24258" tIns="224258" rIns="224258" bIns="224258" numCol="1" spcCol="1270" anchor="ctr" anchorCtr="0">
              <a:noAutofit/>
            </a:bodyPr>
            <a:lstStyle/>
            <a:p>
              <a:pPr lvl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200" b="1" kern="1200" dirty="0" smtClean="0">
                  <a:solidFill>
                    <a:schemeClr val="tx1"/>
                  </a:solidFill>
                </a:rPr>
                <a:t>Power Consumption</a:t>
              </a:r>
              <a:endParaRPr lang="en-US" sz="1200" b="1" kern="1200" dirty="0">
                <a:solidFill>
                  <a:schemeClr val="tx1"/>
                </a:solidFill>
              </a:endParaRPr>
            </a:p>
          </p:txBody>
        </p:sp>
        <p:sp>
          <p:nvSpPr>
            <p:cNvPr id="12" name="Freeform 11"/>
            <p:cNvSpPr/>
            <p:nvPr/>
          </p:nvSpPr>
          <p:spPr>
            <a:xfrm rot="19800000">
              <a:off x="5320848" y="5131656"/>
              <a:ext cx="680061" cy="481701"/>
            </a:xfrm>
            <a:custGeom>
              <a:avLst/>
              <a:gdLst>
                <a:gd name="connsiteX0" fmla="*/ 0 w 680060"/>
                <a:gd name="connsiteY0" fmla="*/ 240850 h 481700"/>
                <a:gd name="connsiteX1" fmla="*/ 240850 w 680060"/>
                <a:gd name="connsiteY1" fmla="*/ 0 h 481700"/>
                <a:gd name="connsiteX2" fmla="*/ 240850 w 680060"/>
                <a:gd name="connsiteY2" fmla="*/ 120425 h 481700"/>
                <a:gd name="connsiteX3" fmla="*/ 439210 w 680060"/>
                <a:gd name="connsiteY3" fmla="*/ 120425 h 481700"/>
                <a:gd name="connsiteX4" fmla="*/ 439210 w 680060"/>
                <a:gd name="connsiteY4" fmla="*/ 0 h 481700"/>
                <a:gd name="connsiteX5" fmla="*/ 680060 w 680060"/>
                <a:gd name="connsiteY5" fmla="*/ 240850 h 481700"/>
                <a:gd name="connsiteX6" fmla="*/ 439210 w 680060"/>
                <a:gd name="connsiteY6" fmla="*/ 481700 h 481700"/>
                <a:gd name="connsiteX7" fmla="*/ 439210 w 680060"/>
                <a:gd name="connsiteY7" fmla="*/ 361275 h 481700"/>
                <a:gd name="connsiteX8" fmla="*/ 240850 w 680060"/>
                <a:gd name="connsiteY8" fmla="*/ 361275 h 481700"/>
                <a:gd name="connsiteX9" fmla="*/ 240850 w 680060"/>
                <a:gd name="connsiteY9" fmla="*/ 481700 h 481700"/>
                <a:gd name="connsiteX10" fmla="*/ 0 w 680060"/>
                <a:gd name="connsiteY10" fmla="*/ 240850 h 481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80060" h="481700">
                  <a:moveTo>
                    <a:pt x="680060" y="240850"/>
                  </a:moveTo>
                  <a:lnTo>
                    <a:pt x="439210" y="481700"/>
                  </a:lnTo>
                  <a:lnTo>
                    <a:pt x="439210" y="361275"/>
                  </a:lnTo>
                  <a:lnTo>
                    <a:pt x="240850" y="361275"/>
                  </a:lnTo>
                  <a:lnTo>
                    <a:pt x="240850" y="481700"/>
                  </a:lnTo>
                  <a:lnTo>
                    <a:pt x="0" y="240850"/>
                  </a:lnTo>
                  <a:lnTo>
                    <a:pt x="240850" y="0"/>
                  </a:lnTo>
                  <a:lnTo>
                    <a:pt x="240850" y="120425"/>
                  </a:lnTo>
                  <a:lnTo>
                    <a:pt x="439210" y="120425"/>
                  </a:lnTo>
                  <a:lnTo>
                    <a:pt x="439210" y="0"/>
                  </a:lnTo>
                  <a:lnTo>
                    <a:pt x="680060" y="240850"/>
                  </a:lnTo>
                  <a:close/>
                </a:path>
              </a:pathLst>
            </a:custGeom>
          </p:spPr>
          <p:style>
            <a:lnRef idx="0">
              <a:schemeClr val="accent3">
                <a:tint val="60000"/>
                <a:hueOff val="0"/>
                <a:satOff val="0"/>
                <a:lumOff val="0"/>
                <a:alphaOff val="0"/>
              </a:schemeClr>
            </a:lnRef>
            <a:fillRef idx="3">
              <a:schemeClr val="accent3">
                <a:tint val="60000"/>
                <a:hueOff val="0"/>
                <a:satOff val="0"/>
                <a:lumOff val="0"/>
                <a:alphaOff val="0"/>
              </a:schemeClr>
            </a:fillRef>
            <a:effectRef idx="3">
              <a:schemeClr val="accent3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44509" tIns="96341" rIns="1" bIns="96339" numCol="1" spcCol="1270" anchor="ctr" anchorCtr="0">
              <a:noAutofit/>
            </a:bodyPr>
            <a:lstStyle/>
            <a:p>
              <a:pPr lvl="0"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1000" b="1" kern="1200">
                <a:solidFill>
                  <a:schemeClr val="tx1"/>
                </a:solidFill>
              </a:endParaRPr>
            </a:p>
          </p:txBody>
        </p:sp>
        <p:sp>
          <p:nvSpPr>
            <p:cNvPr id="13" name="Freeform 12"/>
            <p:cNvSpPr/>
            <p:nvPr/>
          </p:nvSpPr>
          <p:spPr>
            <a:xfrm>
              <a:off x="4010769" y="5199552"/>
              <a:ext cx="1427261" cy="1427261"/>
            </a:xfrm>
            <a:custGeom>
              <a:avLst/>
              <a:gdLst>
                <a:gd name="connsiteX0" fmla="*/ 0 w 1427261"/>
                <a:gd name="connsiteY0" fmla="*/ 713631 h 1427261"/>
                <a:gd name="connsiteX1" fmla="*/ 713631 w 1427261"/>
                <a:gd name="connsiteY1" fmla="*/ 0 h 1427261"/>
                <a:gd name="connsiteX2" fmla="*/ 1427262 w 1427261"/>
                <a:gd name="connsiteY2" fmla="*/ 713631 h 1427261"/>
                <a:gd name="connsiteX3" fmla="*/ 713631 w 1427261"/>
                <a:gd name="connsiteY3" fmla="*/ 1427262 h 1427261"/>
                <a:gd name="connsiteX4" fmla="*/ 0 w 1427261"/>
                <a:gd name="connsiteY4" fmla="*/ 713631 h 14272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27261" h="1427261">
                  <a:moveTo>
                    <a:pt x="0" y="713631"/>
                  </a:moveTo>
                  <a:cubicBezTo>
                    <a:pt x="0" y="319503"/>
                    <a:pt x="319503" y="0"/>
                    <a:pt x="713631" y="0"/>
                  </a:cubicBezTo>
                  <a:cubicBezTo>
                    <a:pt x="1107759" y="0"/>
                    <a:pt x="1427262" y="319503"/>
                    <a:pt x="1427262" y="713631"/>
                  </a:cubicBezTo>
                  <a:cubicBezTo>
                    <a:pt x="1427262" y="1107759"/>
                    <a:pt x="1107759" y="1427262"/>
                    <a:pt x="713631" y="1427262"/>
                  </a:cubicBezTo>
                  <a:cubicBezTo>
                    <a:pt x="319503" y="1427262"/>
                    <a:pt x="0" y="1107759"/>
                    <a:pt x="0" y="713631"/>
                  </a:cubicBezTo>
                  <a:close/>
                </a:path>
              </a:pathLst>
            </a:cu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3">
                <a:hueOff val="0"/>
                <a:satOff val="0"/>
                <a:lumOff val="0"/>
                <a:alphaOff val="0"/>
              </a:schemeClr>
            </a:fillRef>
            <a:effectRef idx="3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24258" tIns="224258" rIns="224258" bIns="224258" numCol="1" spcCol="1270" anchor="ctr" anchorCtr="0">
              <a:noAutofit/>
            </a:bodyPr>
            <a:lstStyle/>
            <a:p>
              <a:pPr lvl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200" b="1" kern="1200" dirty="0" smtClean="0">
                  <a:solidFill>
                    <a:schemeClr val="tx1"/>
                  </a:solidFill>
                </a:rPr>
                <a:t>Waste Management</a:t>
              </a:r>
              <a:endParaRPr lang="en-US" sz="1200" b="1" kern="1200" dirty="0">
                <a:solidFill>
                  <a:schemeClr val="tx1"/>
                </a:solidFill>
              </a:endParaRPr>
            </a:p>
          </p:txBody>
        </p:sp>
        <p:sp>
          <p:nvSpPr>
            <p:cNvPr id="14" name="Freeform 13"/>
            <p:cNvSpPr/>
            <p:nvPr/>
          </p:nvSpPr>
          <p:spPr>
            <a:xfrm rot="23400000">
              <a:off x="3508639" y="5142367"/>
              <a:ext cx="595667" cy="481700"/>
            </a:xfrm>
            <a:custGeom>
              <a:avLst/>
              <a:gdLst>
                <a:gd name="connsiteX0" fmla="*/ 0 w 595666"/>
                <a:gd name="connsiteY0" fmla="*/ 240850 h 481700"/>
                <a:gd name="connsiteX1" fmla="*/ 240850 w 595666"/>
                <a:gd name="connsiteY1" fmla="*/ 0 h 481700"/>
                <a:gd name="connsiteX2" fmla="*/ 240850 w 595666"/>
                <a:gd name="connsiteY2" fmla="*/ 120425 h 481700"/>
                <a:gd name="connsiteX3" fmla="*/ 354816 w 595666"/>
                <a:gd name="connsiteY3" fmla="*/ 120425 h 481700"/>
                <a:gd name="connsiteX4" fmla="*/ 354816 w 595666"/>
                <a:gd name="connsiteY4" fmla="*/ 0 h 481700"/>
                <a:gd name="connsiteX5" fmla="*/ 595666 w 595666"/>
                <a:gd name="connsiteY5" fmla="*/ 240850 h 481700"/>
                <a:gd name="connsiteX6" fmla="*/ 354816 w 595666"/>
                <a:gd name="connsiteY6" fmla="*/ 481700 h 481700"/>
                <a:gd name="connsiteX7" fmla="*/ 354816 w 595666"/>
                <a:gd name="connsiteY7" fmla="*/ 361275 h 481700"/>
                <a:gd name="connsiteX8" fmla="*/ 240850 w 595666"/>
                <a:gd name="connsiteY8" fmla="*/ 361275 h 481700"/>
                <a:gd name="connsiteX9" fmla="*/ 240850 w 595666"/>
                <a:gd name="connsiteY9" fmla="*/ 481700 h 481700"/>
                <a:gd name="connsiteX10" fmla="*/ 0 w 595666"/>
                <a:gd name="connsiteY10" fmla="*/ 240850 h 481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95666" h="481700">
                  <a:moveTo>
                    <a:pt x="595666" y="240850"/>
                  </a:moveTo>
                  <a:lnTo>
                    <a:pt x="354816" y="481700"/>
                  </a:lnTo>
                  <a:lnTo>
                    <a:pt x="354816" y="361275"/>
                  </a:lnTo>
                  <a:lnTo>
                    <a:pt x="240850" y="361275"/>
                  </a:lnTo>
                  <a:lnTo>
                    <a:pt x="240850" y="481700"/>
                  </a:lnTo>
                  <a:lnTo>
                    <a:pt x="0" y="240850"/>
                  </a:lnTo>
                  <a:lnTo>
                    <a:pt x="240850" y="0"/>
                  </a:lnTo>
                  <a:lnTo>
                    <a:pt x="240850" y="120425"/>
                  </a:lnTo>
                  <a:lnTo>
                    <a:pt x="354816" y="120425"/>
                  </a:lnTo>
                  <a:lnTo>
                    <a:pt x="354816" y="0"/>
                  </a:lnTo>
                  <a:lnTo>
                    <a:pt x="595666" y="240850"/>
                  </a:lnTo>
                  <a:close/>
                </a:path>
              </a:pathLst>
            </a:custGeom>
          </p:spPr>
          <p:style>
            <a:lnRef idx="0">
              <a:schemeClr val="accent3">
                <a:tint val="60000"/>
                <a:hueOff val="0"/>
                <a:satOff val="0"/>
                <a:lumOff val="0"/>
                <a:alphaOff val="0"/>
              </a:schemeClr>
            </a:lnRef>
            <a:fillRef idx="3">
              <a:schemeClr val="accent3">
                <a:tint val="60000"/>
                <a:hueOff val="0"/>
                <a:satOff val="0"/>
                <a:lumOff val="0"/>
                <a:alphaOff val="0"/>
              </a:schemeClr>
            </a:fillRef>
            <a:effectRef idx="3">
              <a:schemeClr val="accent3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44510" tIns="96340" rIns="0" bIns="96339" numCol="1" spcCol="1270" anchor="ctr" anchorCtr="0">
              <a:noAutofit/>
            </a:bodyPr>
            <a:lstStyle/>
            <a:p>
              <a:pPr lvl="0"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1000" b="1" kern="1200">
                <a:solidFill>
                  <a:schemeClr val="tx1"/>
                </a:solidFill>
              </a:endParaRPr>
            </a:p>
          </p:txBody>
        </p:sp>
        <p:sp>
          <p:nvSpPr>
            <p:cNvPr id="15" name="Freeform 14"/>
            <p:cNvSpPr/>
            <p:nvPr/>
          </p:nvSpPr>
          <p:spPr>
            <a:xfrm>
              <a:off x="2156363" y="4128910"/>
              <a:ext cx="1427261" cy="1427261"/>
            </a:xfrm>
            <a:custGeom>
              <a:avLst/>
              <a:gdLst>
                <a:gd name="connsiteX0" fmla="*/ 0 w 1427261"/>
                <a:gd name="connsiteY0" fmla="*/ 713631 h 1427261"/>
                <a:gd name="connsiteX1" fmla="*/ 713631 w 1427261"/>
                <a:gd name="connsiteY1" fmla="*/ 0 h 1427261"/>
                <a:gd name="connsiteX2" fmla="*/ 1427262 w 1427261"/>
                <a:gd name="connsiteY2" fmla="*/ 713631 h 1427261"/>
                <a:gd name="connsiteX3" fmla="*/ 713631 w 1427261"/>
                <a:gd name="connsiteY3" fmla="*/ 1427262 h 1427261"/>
                <a:gd name="connsiteX4" fmla="*/ 0 w 1427261"/>
                <a:gd name="connsiteY4" fmla="*/ 713631 h 14272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27261" h="1427261">
                  <a:moveTo>
                    <a:pt x="0" y="713631"/>
                  </a:moveTo>
                  <a:cubicBezTo>
                    <a:pt x="0" y="319503"/>
                    <a:pt x="319503" y="0"/>
                    <a:pt x="713631" y="0"/>
                  </a:cubicBezTo>
                  <a:cubicBezTo>
                    <a:pt x="1107759" y="0"/>
                    <a:pt x="1427262" y="319503"/>
                    <a:pt x="1427262" y="713631"/>
                  </a:cubicBezTo>
                  <a:cubicBezTo>
                    <a:pt x="1427262" y="1107759"/>
                    <a:pt x="1107759" y="1427262"/>
                    <a:pt x="713631" y="1427262"/>
                  </a:cubicBezTo>
                  <a:cubicBezTo>
                    <a:pt x="319503" y="1427262"/>
                    <a:pt x="0" y="1107759"/>
                    <a:pt x="0" y="713631"/>
                  </a:cubicBezTo>
                  <a:close/>
                </a:path>
              </a:pathLst>
            </a:cu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3">
                <a:hueOff val="0"/>
                <a:satOff val="0"/>
                <a:lumOff val="0"/>
                <a:alphaOff val="0"/>
              </a:schemeClr>
            </a:fillRef>
            <a:effectRef idx="3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24258" tIns="224258" rIns="224258" bIns="224258" numCol="1" spcCol="1270" anchor="ctr" anchorCtr="0">
              <a:noAutofit/>
            </a:bodyPr>
            <a:lstStyle/>
            <a:p>
              <a:pPr lvl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200" b="1" kern="1200" dirty="0" smtClean="0">
                  <a:solidFill>
                    <a:schemeClr val="tx1"/>
                  </a:solidFill>
                </a:rPr>
                <a:t>Operational Safety</a:t>
              </a:r>
              <a:endParaRPr lang="en-US" sz="1200" b="1" kern="1200" dirty="0">
                <a:solidFill>
                  <a:schemeClr val="tx1"/>
                </a:solidFill>
              </a:endParaRPr>
            </a:p>
          </p:txBody>
        </p:sp>
        <p:sp>
          <p:nvSpPr>
            <p:cNvPr id="16" name="Freeform 15"/>
            <p:cNvSpPr/>
            <p:nvPr/>
          </p:nvSpPr>
          <p:spPr>
            <a:xfrm rot="16200000">
              <a:off x="2554807" y="3532862"/>
              <a:ext cx="630372" cy="499494"/>
            </a:xfrm>
            <a:custGeom>
              <a:avLst/>
              <a:gdLst>
                <a:gd name="connsiteX0" fmla="*/ 0 w 630372"/>
                <a:gd name="connsiteY0" fmla="*/ 249747 h 499494"/>
                <a:gd name="connsiteX1" fmla="*/ 249747 w 630372"/>
                <a:gd name="connsiteY1" fmla="*/ 0 h 499494"/>
                <a:gd name="connsiteX2" fmla="*/ 249747 w 630372"/>
                <a:gd name="connsiteY2" fmla="*/ 124874 h 499494"/>
                <a:gd name="connsiteX3" fmla="*/ 380625 w 630372"/>
                <a:gd name="connsiteY3" fmla="*/ 124874 h 499494"/>
                <a:gd name="connsiteX4" fmla="*/ 380625 w 630372"/>
                <a:gd name="connsiteY4" fmla="*/ 0 h 499494"/>
                <a:gd name="connsiteX5" fmla="*/ 630372 w 630372"/>
                <a:gd name="connsiteY5" fmla="*/ 249747 h 499494"/>
                <a:gd name="connsiteX6" fmla="*/ 380625 w 630372"/>
                <a:gd name="connsiteY6" fmla="*/ 499494 h 499494"/>
                <a:gd name="connsiteX7" fmla="*/ 380625 w 630372"/>
                <a:gd name="connsiteY7" fmla="*/ 374621 h 499494"/>
                <a:gd name="connsiteX8" fmla="*/ 249747 w 630372"/>
                <a:gd name="connsiteY8" fmla="*/ 374621 h 499494"/>
                <a:gd name="connsiteX9" fmla="*/ 249747 w 630372"/>
                <a:gd name="connsiteY9" fmla="*/ 499494 h 499494"/>
                <a:gd name="connsiteX10" fmla="*/ 0 w 630372"/>
                <a:gd name="connsiteY10" fmla="*/ 249747 h 4994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30372" h="499494">
                  <a:moveTo>
                    <a:pt x="0" y="249747"/>
                  </a:moveTo>
                  <a:lnTo>
                    <a:pt x="249747" y="0"/>
                  </a:lnTo>
                  <a:lnTo>
                    <a:pt x="249747" y="124874"/>
                  </a:lnTo>
                  <a:lnTo>
                    <a:pt x="380625" y="124874"/>
                  </a:lnTo>
                  <a:lnTo>
                    <a:pt x="380625" y="0"/>
                  </a:lnTo>
                  <a:lnTo>
                    <a:pt x="630372" y="249747"/>
                  </a:lnTo>
                  <a:lnTo>
                    <a:pt x="380625" y="499494"/>
                  </a:lnTo>
                  <a:lnTo>
                    <a:pt x="380625" y="374621"/>
                  </a:lnTo>
                  <a:lnTo>
                    <a:pt x="249747" y="374621"/>
                  </a:lnTo>
                  <a:lnTo>
                    <a:pt x="249747" y="499494"/>
                  </a:lnTo>
                  <a:lnTo>
                    <a:pt x="0" y="249747"/>
                  </a:lnTo>
                  <a:close/>
                </a:path>
              </a:pathLst>
            </a:custGeom>
          </p:spPr>
          <p:style>
            <a:lnRef idx="0">
              <a:schemeClr val="accent3">
                <a:tint val="60000"/>
                <a:hueOff val="0"/>
                <a:satOff val="0"/>
                <a:lumOff val="0"/>
                <a:alphaOff val="0"/>
              </a:schemeClr>
            </a:lnRef>
            <a:fillRef idx="3">
              <a:schemeClr val="accent3">
                <a:tint val="60000"/>
                <a:hueOff val="0"/>
                <a:satOff val="0"/>
                <a:lumOff val="0"/>
                <a:alphaOff val="0"/>
              </a:schemeClr>
            </a:fillRef>
            <a:effectRef idx="3">
              <a:schemeClr val="accent3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0" tIns="99899" rIns="149848" bIns="99899" numCol="1" spcCol="1270" anchor="ctr" anchorCtr="0">
              <a:noAutofit/>
            </a:bodyPr>
            <a:lstStyle/>
            <a:p>
              <a:pPr lvl="0"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1000" b="1" kern="1200">
                <a:solidFill>
                  <a:schemeClr val="tx1"/>
                </a:solidFill>
              </a:endParaRPr>
            </a:p>
          </p:txBody>
        </p:sp>
        <p:sp>
          <p:nvSpPr>
            <p:cNvPr id="17" name="Freeform 16"/>
            <p:cNvSpPr/>
            <p:nvPr/>
          </p:nvSpPr>
          <p:spPr>
            <a:xfrm>
              <a:off x="2156363" y="1987627"/>
              <a:ext cx="1427261" cy="1427261"/>
            </a:xfrm>
            <a:custGeom>
              <a:avLst/>
              <a:gdLst>
                <a:gd name="connsiteX0" fmla="*/ 0 w 1427261"/>
                <a:gd name="connsiteY0" fmla="*/ 713631 h 1427261"/>
                <a:gd name="connsiteX1" fmla="*/ 713631 w 1427261"/>
                <a:gd name="connsiteY1" fmla="*/ 0 h 1427261"/>
                <a:gd name="connsiteX2" fmla="*/ 1427262 w 1427261"/>
                <a:gd name="connsiteY2" fmla="*/ 713631 h 1427261"/>
                <a:gd name="connsiteX3" fmla="*/ 713631 w 1427261"/>
                <a:gd name="connsiteY3" fmla="*/ 1427262 h 1427261"/>
                <a:gd name="connsiteX4" fmla="*/ 0 w 1427261"/>
                <a:gd name="connsiteY4" fmla="*/ 713631 h 14272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27261" h="1427261">
                  <a:moveTo>
                    <a:pt x="0" y="713631"/>
                  </a:moveTo>
                  <a:cubicBezTo>
                    <a:pt x="0" y="319503"/>
                    <a:pt x="319503" y="0"/>
                    <a:pt x="713631" y="0"/>
                  </a:cubicBezTo>
                  <a:cubicBezTo>
                    <a:pt x="1107759" y="0"/>
                    <a:pt x="1427262" y="319503"/>
                    <a:pt x="1427262" y="713631"/>
                  </a:cubicBezTo>
                  <a:cubicBezTo>
                    <a:pt x="1427262" y="1107759"/>
                    <a:pt x="1107759" y="1427262"/>
                    <a:pt x="713631" y="1427262"/>
                  </a:cubicBezTo>
                  <a:cubicBezTo>
                    <a:pt x="319503" y="1427262"/>
                    <a:pt x="0" y="1107759"/>
                    <a:pt x="0" y="713631"/>
                  </a:cubicBezTo>
                  <a:close/>
                </a:path>
              </a:pathLst>
            </a:cu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3">
                <a:hueOff val="0"/>
                <a:satOff val="0"/>
                <a:lumOff val="0"/>
                <a:alphaOff val="0"/>
              </a:schemeClr>
            </a:fillRef>
            <a:effectRef idx="3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24258" tIns="224258" rIns="224258" bIns="224258" numCol="1" spcCol="1270" anchor="ctr" anchorCtr="0">
              <a:noAutofit/>
            </a:bodyPr>
            <a:lstStyle/>
            <a:p>
              <a:pPr lvl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200" b="1" kern="1200" dirty="0" smtClean="0">
                  <a:solidFill>
                    <a:schemeClr val="tx1"/>
                  </a:solidFill>
                </a:rPr>
                <a:t>Personal Health</a:t>
              </a:r>
              <a:endParaRPr lang="en-US" sz="1200" b="1" kern="1200" dirty="0">
                <a:solidFill>
                  <a:schemeClr val="tx1"/>
                </a:solidFill>
              </a:endParaRPr>
            </a:p>
          </p:txBody>
        </p:sp>
        <p:sp>
          <p:nvSpPr>
            <p:cNvPr id="18" name="Freeform 17"/>
            <p:cNvSpPr/>
            <p:nvPr/>
          </p:nvSpPr>
          <p:spPr>
            <a:xfrm rot="19800000">
              <a:off x="3453437" y="1921545"/>
              <a:ext cx="668968" cy="499494"/>
            </a:xfrm>
            <a:custGeom>
              <a:avLst/>
              <a:gdLst>
                <a:gd name="connsiteX0" fmla="*/ 0 w 668968"/>
                <a:gd name="connsiteY0" fmla="*/ 249747 h 499494"/>
                <a:gd name="connsiteX1" fmla="*/ 249747 w 668968"/>
                <a:gd name="connsiteY1" fmla="*/ 0 h 499494"/>
                <a:gd name="connsiteX2" fmla="*/ 249747 w 668968"/>
                <a:gd name="connsiteY2" fmla="*/ 124874 h 499494"/>
                <a:gd name="connsiteX3" fmla="*/ 419221 w 668968"/>
                <a:gd name="connsiteY3" fmla="*/ 124874 h 499494"/>
                <a:gd name="connsiteX4" fmla="*/ 419221 w 668968"/>
                <a:gd name="connsiteY4" fmla="*/ 0 h 499494"/>
                <a:gd name="connsiteX5" fmla="*/ 668968 w 668968"/>
                <a:gd name="connsiteY5" fmla="*/ 249747 h 499494"/>
                <a:gd name="connsiteX6" fmla="*/ 419221 w 668968"/>
                <a:gd name="connsiteY6" fmla="*/ 499494 h 499494"/>
                <a:gd name="connsiteX7" fmla="*/ 419221 w 668968"/>
                <a:gd name="connsiteY7" fmla="*/ 374621 h 499494"/>
                <a:gd name="connsiteX8" fmla="*/ 249747 w 668968"/>
                <a:gd name="connsiteY8" fmla="*/ 374621 h 499494"/>
                <a:gd name="connsiteX9" fmla="*/ 249747 w 668968"/>
                <a:gd name="connsiteY9" fmla="*/ 499494 h 499494"/>
                <a:gd name="connsiteX10" fmla="*/ 0 w 668968"/>
                <a:gd name="connsiteY10" fmla="*/ 249747 h 4994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68968" h="499494">
                  <a:moveTo>
                    <a:pt x="0" y="249747"/>
                  </a:moveTo>
                  <a:lnTo>
                    <a:pt x="249747" y="0"/>
                  </a:lnTo>
                  <a:lnTo>
                    <a:pt x="249747" y="124874"/>
                  </a:lnTo>
                  <a:lnTo>
                    <a:pt x="419221" y="124874"/>
                  </a:lnTo>
                  <a:lnTo>
                    <a:pt x="419221" y="0"/>
                  </a:lnTo>
                  <a:lnTo>
                    <a:pt x="668968" y="249747"/>
                  </a:lnTo>
                  <a:lnTo>
                    <a:pt x="419221" y="499494"/>
                  </a:lnTo>
                  <a:lnTo>
                    <a:pt x="419221" y="374621"/>
                  </a:lnTo>
                  <a:lnTo>
                    <a:pt x="249747" y="374621"/>
                  </a:lnTo>
                  <a:lnTo>
                    <a:pt x="249747" y="499494"/>
                  </a:lnTo>
                  <a:lnTo>
                    <a:pt x="0" y="249747"/>
                  </a:lnTo>
                  <a:close/>
                </a:path>
              </a:pathLst>
            </a:custGeom>
          </p:spPr>
          <p:style>
            <a:lnRef idx="0">
              <a:schemeClr val="accent3">
                <a:tint val="60000"/>
                <a:hueOff val="0"/>
                <a:satOff val="0"/>
                <a:lumOff val="0"/>
                <a:alphaOff val="0"/>
              </a:schemeClr>
            </a:lnRef>
            <a:fillRef idx="3">
              <a:schemeClr val="accent3">
                <a:tint val="60000"/>
                <a:hueOff val="0"/>
                <a:satOff val="0"/>
                <a:lumOff val="0"/>
                <a:alphaOff val="0"/>
              </a:schemeClr>
            </a:fillRef>
            <a:effectRef idx="3">
              <a:schemeClr val="accent3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0" tIns="99899" rIns="149847" bIns="99898" numCol="1" spcCol="1270" anchor="ctr" anchorCtr="0">
              <a:noAutofit/>
            </a:bodyPr>
            <a:lstStyle/>
            <a:p>
              <a:pPr lvl="0"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1000" b="1" kern="1200">
                <a:solidFill>
                  <a:schemeClr val="tx1"/>
                </a:solidFill>
              </a:endParaRPr>
            </a:p>
          </p:txBody>
        </p:sp>
      </p:grpSp>
      <p:sp>
        <p:nvSpPr>
          <p:cNvPr id="19" name="Freeform 18"/>
          <p:cNvSpPr/>
          <p:nvPr/>
        </p:nvSpPr>
        <p:spPr>
          <a:xfrm>
            <a:off x="2057400" y="2971800"/>
            <a:ext cx="1606102" cy="1579220"/>
          </a:xfrm>
          <a:custGeom>
            <a:avLst/>
            <a:gdLst>
              <a:gd name="connsiteX0" fmla="*/ 0 w 1427261"/>
              <a:gd name="connsiteY0" fmla="*/ 713631 h 1427261"/>
              <a:gd name="connsiteX1" fmla="*/ 713631 w 1427261"/>
              <a:gd name="connsiteY1" fmla="*/ 0 h 1427261"/>
              <a:gd name="connsiteX2" fmla="*/ 1427262 w 1427261"/>
              <a:gd name="connsiteY2" fmla="*/ 713631 h 1427261"/>
              <a:gd name="connsiteX3" fmla="*/ 713631 w 1427261"/>
              <a:gd name="connsiteY3" fmla="*/ 1427262 h 1427261"/>
              <a:gd name="connsiteX4" fmla="*/ 0 w 1427261"/>
              <a:gd name="connsiteY4" fmla="*/ 713631 h 14272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27261" h="1427261">
                <a:moveTo>
                  <a:pt x="0" y="713631"/>
                </a:moveTo>
                <a:cubicBezTo>
                  <a:pt x="0" y="319503"/>
                  <a:pt x="319503" y="0"/>
                  <a:pt x="713631" y="0"/>
                </a:cubicBezTo>
                <a:cubicBezTo>
                  <a:pt x="1107759" y="0"/>
                  <a:pt x="1427262" y="319503"/>
                  <a:pt x="1427262" y="713631"/>
                </a:cubicBezTo>
                <a:cubicBezTo>
                  <a:pt x="1427262" y="1107759"/>
                  <a:pt x="1107759" y="1427262"/>
                  <a:pt x="713631" y="1427262"/>
                </a:cubicBezTo>
                <a:cubicBezTo>
                  <a:pt x="319503" y="1427262"/>
                  <a:pt x="0" y="1107759"/>
                  <a:pt x="0" y="713631"/>
                </a:cubicBezTo>
                <a:close/>
              </a:path>
            </a:pathLst>
          </a:cu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3">
              <a:hueOff val="0"/>
              <a:satOff val="0"/>
              <a:lumOff val="0"/>
              <a:alphaOff val="0"/>
            </a:schemeClr>
          </a:fillRef>
          <a:effectRef idx="3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24258" tIns="224258" rIns="224258" bIns="224258" numCol="1" spcCol="1270" anchor="ctr" anchorCtr="0">
            <a:noAutofit/>
          </a:bodyPr>
          <a:lstStyle/>
          <a:p>
            <a:pPr lvl="0"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400" b="1" kern="1200" dirty="0" smtClean="0">
                <a:solidFill>
                  <a:schemeClr val="tx1"/>
                </a:solidFill>
              </a:rPr>
              <a:t>Sustainable Manufacturing</a:t>
            </a:r>
          </a:p>
          <a:p>
            <a:pPr lvl="0"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400" b="1" dirty="0" smtClean="0">
                <a:solidFill>
                  <a:schemeClr val="tx1"/>
                </a:solidFill>
              </a:rPr>
              <a:t>Processes</a:t>
            </a:r>
            <a:endParaRPr lang="en-US" sz="1400" b="1" kern="1200" dirty="0">
              <a:solidFill>
                <a:schemeClr val="tx1"/>
              </a:solidFill>
            </a:endParaRPr>
          </a:p>
        </p:txBody>
      </p:sp>
      <p:sp>
        <p:nvSpPr>
          <p:cNvPr id="24" name="Down Arrow 23"/>
          <p:cNvSpPr/>
          <p:nvPr/>
        </p:nvSpPr>
        <p:spPr>
          <a:xfrm rot="18258932">
            <a:off x="1690054" y="3011002"/>
            <a:ext cx="484632" cy="473551"/>
          </a:xfrm>
          <a:prstGeom prst="downArrow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>
              <a:solidFill>
                <a:schemeClr val="tx1"/>
              </a:solidFill>
            </a:endParaRPr>
          </a:p>
        </p:txBody>
      </p:sp>
      <p:sp>
        <p:nvSpPr>
          <p:cNvPr id="26" name="Down Arrow 25"/>
          <p:cNvSpPr/>
          <p:nvPr/>
        </p:nvSpPr>
        <p:spPr>
          <a:xfrm rot="7219632">
            <a:off x="3545755" y="4130538"/>
            <a:ext cx="484632" cy="473551"/>
          </a:xfrm>
          <a:prstGeom prst="downArrow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>
              <a:solidFill>
                <a:schemeClr val="tx1"/>
              </a:solidFill>
            </a:endParaRPr>
          </a:p>
        </p:txBody>
      </p:sp>
      <p:sp>
        <p:nvSpPr>
          <p:cNvPr id="27" name="Down Arrow 26"/>
          <p:cNvSpPr/>
          <p:nvPr/>
        </p:nvSpPr>
        <p:spPr>
          <a:xfrm rot="3479394">
            <a:off x="3636439" y="3060852"/>
            <a:ext cx="484632" cy="473551"/>
          </a:xfrm>
          <a:prstGeom prst="downArrow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>
              <a:solidFill>
                <a:schemeClr val="tx1"/>
              </a:solidFill>
            </a:endParaRPr>
          </a:p>
        </p:txBody>
      </p:sp>
      <p:sp>
        <p:nvSpPr>
          <p:cNvPr id="28" name="Down Arrow 27"/>
          <p:cNvSpPr/>
          <p:nvPr/>
        </p:nvSpPr>
        <p:spPr>
          <a:xfrm rot="14438567">
            <a:off x="1773215" y="4155127"/>
            <a:ext cx="484632" cy="473551"/>
          </a:xfrm>
          <a:prstGeom prst="downArrow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>
              <a:solidFill>
                <a:schemeClr val="tx1"/>
              </a:solidFill>
            </a:endParaRPr>
          </a:p>
        </p:txBody>
      </p:sp>
      <p:sp>
        <p:nvSpPr>
          <p:cNvPr id="29" name="Down Arrow 28"/>
          <p:cNvSpPr/>
          <p:nvPr/>
        </p:nvSpPr>
        <p:spPr>
          <a:xfrm>
            <a:off x="2653283" y="2450248"/>
            <a:ext cx="484632" cy="473551"/>
          </a:xfrm>
          <a:prstGeom prst="downArrow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>
              <a:solidFill>
                <a:schemeClr val="tx1"/>
              </a:solidFill>
            </a:endParaRPr>
          </a:p>
        </p:txBody>
      </p:sp>
      <p:sp>
        <p:nvSpPr>
          <p:cNvPr id="31" name="Down Arrow 30"/>
          <p:cNvSpPr/>
          <p:nvPr/>
        </p:nvSpPr>
        <p:spPr>
          <a:xfrm flipV="1">
            <a:off x="2639568" y="4631849"/>
            <a:ext cx="484632" cy="473551"/>
          </a:xfrm>
          <a:prstGeom prst="downArrow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>
              <a:solidFill>
                <a:schemeClr val="tx1"/>
              </a:solidFill>
            </a:endParaRPr>
          </a:p>
        </p:txBody>
      </p:sp>
      <p:pic>
        <p:nvPicPr>
          <p:cNvPr id="3075" name="Picture 3" descr="C:\Users\debalinasengupta\AppData\Local\Microsoft\Windows\Temporary Internet Files\Content.IE5\RYW6AGMY\large-magnifying-glass-33.3-14080[1]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4515" y="1738230"/>
            <a:ext cx="5823720" cy="46007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4" name="TextBox 33"/>
          <p:cNvSpPr txBox="1"/>
          <p:nvPr/>
        </p:nvSpPr>
        <p:spPr>
          <a:xfrm>
            <a:off x="6172200" y="2533652"/>
            <a:ext cx="24384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Metrics and indicators provide the “looking glass” for evaluating the sustainability of Manufacturing Processes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24588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Engineering Approaches to </a:t>
            </a:r>
            <a:r>
              <a:rPr lang="en-US" dirty="0" smtClean="0"/>
              <a:t>Sustainability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447800"/>
            <a:ext cx="8534400" cy="2286000"/>
          </a:xfrm>
        </p:spPr>
        <p:txBody>
          <a:bodyPr>
            <a:normAutofit/>
          </a:bodyPr>
          <a:lstStyle/>
          <a:p>
            <a:r>
              <a:rPr lang="en-US" sz="2000" b="1" dirty="0"/>
              <a:t>Impact accounting: </a:t>
            </a:r>
            <a:r>
              <a:rPr lang="en-US" sz="2000" dirty="0"/>
              <a:t>on a life cycle </a:t>
            </a:r>
            <a:r>
              <a:rPr lang="en-US" sz="2000" dirty="0" smtClean="0"/>
              <a:t>basis</a:t>
            </a:r>
          </a:p>
          <a:p>
            <a:r>
              <a:rPr lang="en-US" sz="2000" b="1" dirty="0" smtClean="0"/>
              <a:t>Analysis: </a:t>
            </a:r>
            <a:r>
              <a:rPr lang="en-US" sz="2000" dirty="0"/>
              <a:t>comparative among processes, or over </a:t>
            </a:r>
            <a:r>
              <a:rPr lang="en-US" sz="2000" dirty="0" smtClean="0"/>
              <a:t>time</a:t>
            </a:r>
          </a:p>
          <a:p>
            <a:r>
              <a:rPr lang="en-US" sz="2000" b="1" dirty="0" smtClean="0"/>
              <a:t>Reference </a:t>
            </a:r>
            <a:r>
              <a:rPr lang="en-US" sz="2000" b="1" dirty="0"/>
              <a:t>system: </a:t>
            </a:r>
            <a:r>
              <a:rPr lang="en-US" sz="2000" dirty="0"/>
              <a:t>the one to supersede or a chosen </a:t>
            </a:r>
            <a:r>
              <a:rPr lang="en-US" sz="2000" dirty="0" smtClean="0"/>
              <a:t>synthetic</a:t>
            </a:r>
          </a:p>
          <a:p>
            <a:r>
              <a:rPr lang="en-US" sz="2000" b="1" dirty="0" smtClean="0"/>
              <a:t>Applicable </a:t>
            </a:r>
            <a:r>
              <a:rPr lang="en-US" sz="2000" b="1" dirty="0"/>
              <a:t>metrics: </a:t>
            </a:r>
            <a:r>
              <a:rPr lang="en-US" sz="2000" dirty="0"/>
              <a:t>to be used in </a:t>
            </a:r>
            <a:r>
              <a:rPr lang="en-US" sz="2000" dirty="0" smtClean="0"/>
              <a:t>the comparative </a:t>
            </a:r>
            <a:r>
              <a:rPr lang="en-US" sz="2000" dirty="0"/>
              <a:t>study</a:t>
            </a:r>
            <a:br>
              <a:rPr lang="en-US" sz="2000" dirty="0"/>
            </a:br>
            <a:endParaRPr lang="en-US" sz="2000" dirty="0"/>
          </a:p>
        </p:txBody>
      </p:sp>
      <p:sp>
        <p:nvSpPr>
          <p:cNvPr id="4" name="Rectangle 3"/>
          <p:cNvSpPr/>
          <p:nvPr/>
        </p:nvSpPr>
        <p:spPr>
          <a:xfrm>
            <a:off x="76200" y="3276600"/>
            <a:ext cx="1909946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b="1" dirty="0"/>
              <a:t>Reference </a:t>
            </a:r>
            <a:r>
              <a:rPr lang="en-US" b="1" dirty="0" smtClean="0"/>
              <a:t>system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2133600" y="3276600"/>
            <a:ext cx="1750992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b="1" dirty="0" smtClean="0"/>
              <a:t>System Option </a:t>
            </a:r>
            <a:r>
              <a:rPr lang="en-US" b="1" i="1" dirty="0" smtClean="0"/>
              <a:t>1</a:t>
            </a:r>
            <a:endParaRPr lang="en-US" i="1" dirty="0"/>
          </a:p>
        </p:txBody>
      </p:sp>
      <p:sp>
        <p:nvSpPr>
          <p:cNvPr id="6" name="Rectangle 5"/>
          <p:cNvSpPr/>
          <p:nvPr/>
        </p:nvSpPr>
        <p:spPr>
          <a:xfrm>
            <a:off x="4040208" y="3276600"/>
            <a:ext cx="1750992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b="1" dirty="0" smtClean="0"/>
              <a:t>System Option </a:t>
            </a:r>
            <a:r>
              <a:rPr lang="en-US" b="1" i="1" dirty="0" smtClean="0"/>
              <a:t>2</a:t>
            </a:r>
            <a:endParaRPr lang="en-US" i="1" dirty="0"/>
          </a:p>
        </p:txBody>
      </p:sp>
      <p:sp>
        <p:nvSpPr>
          <p:cNvPr id="7" name="Rectangle 6"/>
          <p:cNvSpPr/>
          <p:nvPr/>
        </p:nvSpPr>
        <p:spPr>
          <a:xfrm>
            <a:off x="7240608" y="3276600"/>
            <a:ext cx="1750992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b="1" dirty="0" smtClean="0"/>
              <a:t>System Option </a:t>
            </a:r>
            <a:r>
              <a:rPr lang="en-US" b="1" i="1" dirty="0" smtClean="0"/>
              <a:t>n</a:t>
            </a:r>
            <a:endParaRPr lang="en-US" i="1" dirty="0"/>
          </a:p>
        </p:txBody>
      </p:sp>
      <p:sp>
        <p:nvSpPr>
          <p:cNvPr id="8" name="Rectangle 7"/>
          <p:cNvSpPr/>
          <p:nvPr/>
        </p:nvSpPr>
        <p:spPr>
          <a:xfrm>
            <a:off x="6128828" y="3200400"/>
            <a:ext cx="3481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…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6629400" y="3200400"/>
            <a:ext cx="3481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…</a:t>
            </a:r>
            <a:endParaRPr lang="en-US" dirty="0"/>
          </a:p>
        </p:txBody>
      </p:sp>
      <p:sp>
        <p:nvSpPr>
          <p:cNvPr id="17" name="Rectangle 16"/>
          <p:cNvSpPr/>
          <p:nvPr/>
        </p:nvSpPr>
        <p:spPr>
          <a:xfrm>
            <a:off x="1752600" y="5715000"/>
            <a:ext cx="5562600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b="1" dirty="0" smtClean="0"/>
              <a:t>System Option </a:t>
            </a:r>
            <a:r>
              <a:rPr lang="en-US" b="1" i="1" dirty="0" smtClean="0"/>
              <a:t>1</a:t>
            </a:r>
          </a:p>
          <a:p>
            <a:pPr algn="ctr"/>
            <a:r>
              <a:rPr lang="en-US" b="1" i="1" dirty="0" smtClean="0"/>
              <a:t>LC Stage 1     LC Stage 2      LC Stage 3</a:t>
            </a:r>
            <a:r>
              <a:rPr lang="en-US" b="1" i="1" dirty="0"/>
              <a:t> </a:t>
            </a:r>
            <a:r>
              <a:rPr lang="en-US" b="1" i="1" dirty="0" smtClean="0"/>
              <a:t>     LC </a:t>
            </a:r>
            <a:r>
              <a:rPr lang="en-US" b="1" i="1" dirty="0"/>
              <a:t>Stage </a:t>
            </a:r>
            <a:r>
              <a:rPr lang="en-US" b="1" i="1" dirty="0" smtClean="0"/>
              <a:t>4   </a:t>
            </a:r>
            <a:endParaRPr lang="en-US" i="1" dirty="0"/>
          </a:p>
        </p:txBody>
      </p:sp>
      <p:cxnSp>
        <p:nvCxnSpPr>
          <p:cNvPr id="20" name="Straight Connector 19"/>
          <p:cNvCxnSpPr/>
          <p:nvPr/>
        </p:nvCxnSpPr>
        <p:spPr>
          <a:xfrm flipH="1">
            <a:off x="152400" y="4230469"/>
            <a:ext cx="8763000" cy="0"/>
          </a:xfrm>
          <a:prstGeom prst="line">
            <a:avLst/>
          </a:prstGeom>
          <a:ln>
            <a:prstDash val="sysDot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1" name="Rectangle 20"/>
          <p:cNvSpPr/>
          <p:nvPr/>
        </p:nvSpPr>
        <p:spPr>
          <a:xfrm>
            <a:off x="1752600" y="4382869"/>
            <a:ext cx="5562600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b="1" dirty="0" smtClean="0"/>
              <a:t>System Option </a:t>
            </a:r>
            <a:r>
              <a:rPr lang="en-US" b="1" i="1" dirty="0" smtClean="0"/>
              <a:t>1</a:t>
            </a:r>
          </a:p>
          <a:p>
            <a:pPr algn="ctr"/>
            <a:r>
              <a:rPr lang="en-US" b="1" i="1" dirty="0" smtClean="0"/>
              <a:t>Year 1     Year  2      Year 3</a:t>
            </a:r>
            <a:r>
              <a:rPr lang="en-US" b="1" i="1" dirty="0"/>
              <a:t> </a:t>
            </a:r>
            <a:r>
              <a:rPr lang="en-US" b="1" i="1" dirty="0" smtClean="0"/>
              <a:t>     Year 4   </a:t>
            </a:r>
            <a:endParaRPr lang="en-US" i="1" dirty="0"/>
          </a:p>
        </p:txBody>
      </p:sp>
      <p:sp>
        <p:nvSpPr>
          <p:cNvPr id="23" name="Right Brace 22"/>
          <p:cNvSpPr/>
          <p:nvPr/>
        </p:nvSpPr>
        <p:spPr>
          <a:xfrm rot="5400000">
            <a:off x="4494276" y="153924"/>
            <a:ext cx="155448" cy="7315200"/>
          </a:xfrm>
          <a:prstGeom prst="righ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vert="vert270" rtlCol="0" anchor="ctr"/>
          <a:lstStyle/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r>
              <a:rPr lang="en-US" dirty="0" smtClean="0"/>
              <a:t>Metrics</a:t>
            </a:r>
            <a:endParaRPr lang="en-US" dirty="0"/>
          </a:p>
        </p:txBody>
      </p:sp>
      <p:sp>
        <p:nvSpPr>
          <p:cNvPr id="26" name="Right Brace 25"/>
          <p:cNvSpPr/>
          <p:nvPr/>
        </p:nvSpPr>
        <p:spPr>
          <a:xfrm rot="5400000">
            <a:off x="4418076" y="2436875"/>
            <a:ext cx="155448" cy="5486400"/>
          </a:xfrm>
          <a:prstGeom prst="righ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vert="vert270" rtlCol="0" anchor="ctr"/>
          <a:lstStyle/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r>
              <a:rPr lang="en-US" dirty="0" smtClean="0"/>
              <a:t>Metrics</a:t>
            </a:r>
            <a:endParaRPr lang="en-US" dirty="0"/>
          </a:p>
        </p:txBody>
      </p:sp>
      <p:sp>
        <p:nvSpPr>
          <p:cNvPr id="27" name="Right Brace 26"/>
          <p:cNvSpPr/>
          <p:nvPr/>
        </p:nvSpPr>
        <p:spPr>
          <a:xfrm rot="5400000">
            <a:off x="4418076" y="3732275"/>
            <a:ext cx="155448" cy="5486400"/>
          </a:xfrm>
          <a:prstGeom prst="righ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vert="vert270" rtlCol="0" anchor="ctr"/>
          <a:lstStyle/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r>
              <a:rPr lang="en-US" dirty="0" smtClean="0"/>
              <a:t>Metrics</a:t>
            </a:r>
            <a:endParaRPr lang="en-US" dirty="0"/>
          </a:p>
        </p:txBody>
      </p:sp>
      <p:cxnSp>
        <p:nvCxnSpPr>
          <p:cNvPr id="28" name="Straight Connector 27"/>
          <p:cNvCxnSpPr/>
          <p:nvPr/>
        </p:nvCxnSpPr>
        <p:spPr>
          <a:xfrm flipH="1">
            <a:off x="152400" y="5562600"/>
            <a:ext cx="8763000" cy="0"/>
          </a:xfrm>
          <a:prstGeom prst="line">
            <a:avLst/>
          </a:prstGeom>
          <a:ln>
            <a:prstDash val="sysDot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9" name="Rectangle 28"/>
          <p:cNvSpPr/>
          <p:nvPr/>
        </p:nvSpPr>
        <p:spPr>
          <a:xfrm>
            <a:off x="253021" y="5754469"/>
            <a:ext cx="122655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Impact </a:t>
            </a:r>
          </a:p>
          <a:p>
            <a:r>
              <a:rPr lang="en-US" b="1" dirty="0" smtClean="0"/>
              <a:t>accounting</a:t>
            </a:r>
            <a:endParaRPr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53021" y="4659868"/>
            <a:ext cx="9638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8969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8200"/>
          </a:xfrm>
        </p:spPr>
        <p:txBody>
          <a:bodyPr>
            <a:noAutofit/>
          </a:bodyPr>
          <a:lstStyle/>
          <a:p>
            <a:r>
              <a:rPr lang="en-US" sz="3200" dirty="0" smtClean="0"/>
              <a:t>Sustainability: Intersection </a:t>
            </a:r>
            <a:r>
              <a:rPr lang="en-US" sz="3200" dirty="0"/>
              <a:t>of three domains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09061447"/>
              </p:ext>
            </p:extLst>
          </p:nvPr>
        </p:nvGraphicFramePr>
        <p:xfrm>
          <a:off x="381000" y="1916668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8" name="Curved Connector 7"/>
          <p:cNvCxnSpPr/>
          <p:nvPr/>
        </p:nvCxnSpPr>
        <p:spPr>
          <a:xfrm rot="10800000" flipV="1">
            <a:off x="5410200" y="3212066"/>
            <a:ext cx="1371600" cy="762001"/>
          </a:xfrm>
          <a:prstGeom prst="curvedConnector3">
            <a:avLst/>
          </a:prstGeom>
          <a:ln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6477000" y="2907268"/>
            <a:ext cx="24225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Socio-Economic Metrics</a:t>
            </a:r>
            <a:endParaRPr lang="en-US" dirty="0"/>
          </a:p>
        </p:txBody>
      </p:sp>
      <p:cxnSp>
        <p:nvCxnSpPr>
          <p:cNvPr id="12" name="Curved Connector 11"/>
          <p:cNvCxnSpPr/>
          <p:nvPr/>
        </p:nvCxnSpPr>
        <p:spPr>
          <a:xfrm>
            <a:off x="2286000" y="2907268"/>
            <a:ext cx="1371600" cy="1066799"/>
          </a:xfrm>
          <a:prstGeom prst="curvedConnector3">
            <a:avLst/>
          </a:prstGeom>
          <a:ln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381000" y="2503299"/>
            <a:ext cx="22387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Eco-efficiency Metrics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2667000" y="6488668"/>
            <a:ext cx="24398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Socio-Ecological Metrics</a:t>
            </a:r>
            <a:endParaRPr lang="en-US" dirty="0"/>
          </a:p>
        </p:txBody>
      </p:sp>
      <p:cxnSp>
        <p:nvCxnSpPr>
          <p:cNvPr id="16" name="Curved Connector 15"/>
          <p:cNvCxnSpPr>
            <a:stCxn id="15" idx="0"/>
          </p:cNvCxnSpPr>
          <p:nvPr/>
        </p:nvCxnSpPr>
        <p:spPr>
          <a:xfrm rot="5400000" flipH="1" flipV="1">
            <a:off x="3581776" y="5498442"/>
            <a:ext cx="1295400" cy="685052"/>
          </a:xfrm>
          <a:prstGeom prst="curvedConnector3">
            <a:avLst/>
          </a:prstGeom>
          <a:ln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Curved Connector 20"/>
          <p:cNvCxnSpPr/>
          <p:nvPr/>
        </p:nvCxnSpPr>
        <p:spPr>
          <a:xfrm rot="16200000" flipV="1">
            <a:off x="4267202" y="4659869"/>
            <a:ext cx="2057399" cy="1600199"/>
          </a:xfrm>
          <a:prstGeom prst="curvedConnector3">
            <a:avLst/>
          </a:prstGeom>
          <a:ln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5791200" y="6488668"/>
            <a:ext cx="21930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Sustainability Metrics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981200" y="753123"/>
            <a:ext cx="5181600" cy="1151877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Metrics Classification:</a:t>
            </a:r>
          </a:p>
          <a:p>
            <a:r>
              <a:rPr lang="en-US" sz="1400" b="1" dirty="0" smtClean="0"/>
              <a:t>1-D Metrics</a:t>
            </a:r>
            <a:r>
              <a:rPr lang="en-US" sz="1400" dirty="0" smtClean="0"/>
              <a:t>: Economic, Environmental, Social</a:t>
            </a:r>
          </a:p>
          <a:p>
            <a:r>
              <a:rPr lang="en-US" sz="1400" b="1" dirty="0" smtClean="0"/>
              <a:t>2-D Metrics</a:t>
            </a:r>
            <a:r>
              <a:rPr lang="en-US" sz="1400" dirty="0" smtClean="0"/>
              <a:t>: </a:t>
            </a:r>
            <a:r>
              <a:rPr lang="en-US" sz="1400" dirty="0"/>
              <a:t>Eco-efficiency </a:t>
            </a:r>
            <a:r>
              <a:rPr lang="en-US" sz="1400" dirty="0" smtClean="0"/>
              <a:t>Socio-Economic,</a:t>
            </a:r>
            <a:r>
              <a:rPr lang="en-US" sz="1400" dirty="0"/>
              <a:t> </a:t>
            </a:r>
            <a:r>
              <a:rPr lang="en-US" sz="1400" dirty="0" smtClean="0"/>
              <a:t>Socio-Ecological</a:t>
            </a:r>
          </a:p>
          <a:p>
            <a:r>
              <a:rPr lang="en-US" sz="1400" b="1" dirty="0" smtClean="0"/>
              <a:t>3-D Metrics</a:t>
            </a:r>
            <a:r>
              <a:rPr lang="en-US" sz="1400" dirty="0" smtClean="0"/>
              <a:t>: Sustainability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899971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Examples</a:t>
            </a:r>
            <a:endParaRPr lang="en-US" sz="3600" dirty="0"/>
          </a:p>
        </p:txBody>
      </p:sp>
      <p:graphicFrame>
        <p:nvGraphicFramePr>
          <p:cNvPr id="6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37890853"/>
              </p:ext>
            </p:extLst>
          </p:nvPr>
        </p:nvGraphicFramePr>
        <p:xfrm>
          <a:off x="533400" y="11430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7" name="Curved Connector 6"/>
          <p:cNvCxnSpPr>
            <a:stCxn id="8" idx="1"/>
          </p:cNvCxnSpPr>
          <p:nvPr/>
        </p:nvCxnSpPr>
        <p:spPr>
          <a:xfrm rot="10800000" flipV="1">
            <a:off x="5562600" y="2359223"/>
            <a:ext cx="1371600" cy="841174"/>
          </a:xfrm>
          <a:prstGeom prst="curvedConnector3">
            <a:avLst/>
          </a:prstGeom>
          <a:ln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6934200" y="2205334"/>
            <a:ext cx="110119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Cost/Benefit</a:t>
            </a:r>
            <a:endParaRPr lang="en-US" sz="1400" dirty="0"/>
          </a:p>
        </p:txBody>
      </p:sp>
      <p:cxnSp>
        <p:nvCxnSpPr>
          <p:cNvPr id="9" name="Curved Connector 8"/>
          <p:cNvCxnSpPr>
            <a:stCxn id="10" idx="3"/>
          </p:cNvCxnSpPr>
          <p:nvPr/>
        </p:nvCxnSpPr>
        <p:spPr>
          <a:xfrm>
            <a:off x="2333210" y="1948934"/>
            <a:ext cx="1476790" cy="1251465"/>
          </a:xfrm>
          <a:prstGeom prst="curvedConnector3">
            <a:avLst/>
          </a:prstGeom>
          <a:ln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403340" y="1579602"/>
            <a:ext cx="929870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/>
              <a:t>Water use</a:t>
            </a:r>
          </a:p>
          <a:p>
            <a:pPr algn="ctr"/>
            <a:r>
              <a:rPr lang="en-US" sz="1400" dirty="0" smtClean="0"/>
              <a:t>Waste</a:t>
            </a:r>
          </a:p>
          <a:p>
            <a:pPr algn="ctr"/>
            <a:r>
              <a:rPr lang="en-US" sz="1400" dirty="0" smtClean="0"/>
              <a:t>GHG</a:t>
            </a:r>
            <a:endParaRPr lang="en-US" sz="1400" dirty="0"/>
          </a:p>
        </p:txBody>
      </p:sp>
      <p:sp>
        <p:nvSpPr>
          <p:cNvPr id="11" name="TextBox 10"/>
          <p:cNvSpPr txBox="1"/>
          <p:nvPr/>
        </p:nvSpPr>
        <p:spPr>
          <a:xfrm>
            <a:off x="3454901" y="5715000"/>
            <a:ext cx="8306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Land use</a:t>
            </a:r>
            <a:endParaRPr lang="en-US" sz="1400" dirty="0"/>
          </a:p>
        </p:txBody>
      </p:sp>
      <p:cxnSp>
        <p:nvCxnSpPr>
          <p:cNvPr id="12" name="Curved Connector 11"/>
          <p:cNvCxnSpPr>
            <a:stCxn id="11" idx="0"/>
          </p:cNvCxnSpPr>
          <p:nvPr/>
        </p:nvCxnSpPr>
        <p:spPr>
          <a:xfrm rot="5400000" flipH="1" flipV="1">
            <a:off x="3611526" y="4678328"/>
            <a:ext cx="1295387" cy="777959"/>
          </a:xfrm>
          <a:prstGeom prst="curvedConnector3">
            <a:avLst>
              <a:gd name="adj1" fmla="val 50000"/>
            </a:avLst>
          </a:prstGeom>
          <a:ln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6324600" y="5348114"/>
            <a:ext cx="1676400" cy="9764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75000"/>
              </a:lnSpc>
              <a:spcBef>
                <a:spcPts val="625"/>
              </a:spcBef>
              <a:buSzPct val="100000"/>
            </a:pPr>
            <a:r>
              <a:rPr lang="en-US" sz="1400" dirty="0"/>
              <a:t>energy intensity</a:t>
            </a:r>
          </a:p>
          <a:p>
            <a:pPr algn="ctr">
              <a:lnSpc>
                <a:spcPct val="75000"/>
              </a:lnSpc>
              <a:spcBef>
                <a:spcPts val="625"/>
              </a:spcBef>
              <a:buSzPct val="100000"/>
            </a:pPr>
            <a:r>
              <a:rPr lang="en-US" sz="1400" dirty="0" smtClean="0"/>
              <a:t>material </a:t>
            </a:r>
            <a:r>
              <a:rPr lang="en-US" sz="1400" dirty="0"/>
              <a:t>intensity</a:t>
            </a:r>
          </a:p>
          <a:p>
            <a:pPr algn="ctr">
              <a:lnSpc>
                <a:spcPct val="75000"/>
              </a:lnSpc>
              <a:spcBef>
                <a:spcPts val="625"/>
              </a:spcBef>
              <a:buSzPct val="100000"/>
            </a:pPr>
            <a:r>
              <a:rPr lang="en-US" sz="1400" dirty="0" smtClean="0"/>
              <a:t>chemical </a:t>
            </a:r>
            <a:r>
              <a:rPr lang="en-US" sz="1400" dirty="0"/>
              <a:t>risk</a:t>
            </a:r>
          </a:p>
          <a:p>
            <a:pPr algn="ctr">
              <a:lnSpc>
                <a:spcPct val="75000"/>
              </a:lnSpc>
              <a:spcBef>
                <a:spcPts val="625"/>
              </a:spcBef>
              <a:buSzPct val="100000"/>
            </a:pPr>
            <a:r>
              <a:rPr lang="en-US" sz="1400" dirty="0" smtClean="0"/>
              <a:t>environmental </a:t>
            </a:r>
            <a:r>
              <a:rPr lang="en-US" sz="1400" dirty="0"/>
              <a:t>risk</a:t>
            </a:r>
          </a:p>
        </p:txBody>
      </p:sp>
      <p:cxnSp>
        <p:nvCxnSpPr>
          <p:cNvPr id="30" name="Curved Connector 29"/>
          <p:cNvCxnSpPr/>
          <p:nvPr/>
        </p:nvCxnSpPr>
        <p:spPr>
          <a:xfrm rot="16200000" flipV="1">
            <a:off x="4610109" y="3695709"/>
            <a:ext cx="1904985" cy="1828798"/>
          </a:xfrm>
          <a:prstGeom prst="curvedConnector3">
            <a:avLst>
              <a:gd name="adj1" fmla="val 33689"/>
            </a:avLst>
          </a:prstGeom>
          <a:ln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3" name="Rectangle 42"/>
          <p:cNvSpPr/>
          <p:nvPr/>
        </p:nvSpPr>
        <p:spPr>
          <a:xfrm>
            <a:off x="3831454" y="3200397"/>
            <a:ext cx="5148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dirty="0" smtClean="0"/>
              <a:t>2-D</a:t>
            </a:r>
            <a:endParaRPr lang="en-US" dirty="0"/>
          </a:p>
        </p:txBody>
      </p:sp>
      <p:sp>
        <p:nvSpPr>
          <p:cNvPr id="44" name="Rectangle 43"/>
          <p:cNvSpPr/>
          <p:nvPr/>
        </p:nvSpPr>
        <p:spPr>
          <a:xfrm>
            <a:off x="5047715" y="3200399"/>
            <a:ext cx="5148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dirty="0" smtClean="0"/>
              <a:t>2-D</a:t>
            </a:r>
            <a:endParaRPr lang="en-US" dirty="0"/>
          </a:p>
        </p:txBody>
      </p:sp>
      <p:sp>
        <p:nvSpPr>
          <p:cNvPr id="45" name="Rectangle 44"/>
          <p:cNvSpPr/>
          <p:nvPr/>
        </p:nvSpPr>
        <p:spPr>
          <a:xfrm>
            <a:off x="4390759" y="4209235"/>
            <a:ext cx="5148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dirty="0" smtClean="0"/>
              <a:t>2-D</a:t>
            </a:r>
            <a:endParaRPr lang="en-US" dirty="0"/>
          </a:p>
        </p:txBody>
      </p:sp>
      <p:sp>
        <p:nvSpPr>
          <p:cNvPr id="46" name="Rectangle 45"/>
          <p:cNvSpPr/>
          <p:nvPr/>
        </p:nvSpPr>
        <p:spPr>
          <a:xfrm>
            <a:off x="4390756" y="3472949"/>
            <a:ext cx="5148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dirty="0" smtClean="0"/>
              <a:t>3-D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5640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Common Sustainability </a:t>
            </a:r>
            <a:r>
              <a:rPr lang="en-US" dirty="0" smtClean="0"/>
              <a:t>Measures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454400" y="2231897"/>
            <a:ext cx="2447840" cy="239705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Product and Processes from Chemical and Allied Industries</a:t>
            </a:r>
            <a:endParaRPr lang="en-US" b="1" dirty="0"/>
          </a:p>
        </p:txBody>
      </p:sp>
      <p:cxnSp>
        <p:nvCxnSpPr>
          <p:cNvPr id="5" name="Straight Arrow Connector 4"/>
          <p:cNvCxnSpPr/>
          <p:nvPr/>
        </p:nvCxnSpPr>
        <p:spPr>
          <a:xfrm flipV="1">
            <a:off x="1117600" y="2698996"/>
            <a:ext cx="2336800" cy="22098"/>
          </a:xfrm>
          <a:prstGeom prst="straightConnector1">
            <a:avLst/>
          </a:prstGeom>
          <a:ln>
            <a:solidFill>
              <a:schemeClr val="tx1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>
            <a:endCxn id="4" idx="1"/>
          </p:cNvCxnSpPr>
          <p:nvPr/>
        </p:nvCxnSpPr>
        <p:spPr>
          <a:xfrm>
            <a:off x="1117600" y="3430426"/>
            <a:ext cx="2336800" cy="0"/>
          </a:xfrm>
          <a:prstGeom prst="straightConnector1">
            <a:avLst/>
          </a:prstGeom>
          <a:ln>
            <a:solidFill>
              <a:schemeClr val="tx1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1117600" y="4192426"/>
            <a:ext cx="2336800" cy="0"/>
          </a:xfrm>
          <a:prstGeom prst="straightConnector1">
            <a:avLst/>
          </a:prstGeom>
          <a:ln>
            <a:solidFill>
              <a:schemeClr val="tx1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5902240" y="2698996"/>
            <a:ext cx="2307239" cy="0"/>
          </a:xfrm>
          <a:prstGeom prst="straightConnector1">
            <a:avLst/>
          </a:prstGeom>
          <a:ln>
            <a:solidFill>
              <a:schemeClr val="tx1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5902240" y="3430426"/>
            <a:ext cx="2307239" cy="0"/>
          </a:xfrm>
          <a:prstGeom prst="straightConnector1">
            <a:avLst/>
          </a:prstGeom>
          <a:ln>
            <a:solidFill>
              <a:schemeClr val="tx1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5902240" y="4192426"/>
            <a:ext cx="2307239" cy="0"/>
          </a:xfrm>
          <a:prstGeom prst="straightConnector1">
            <a:avLst/>
          </a:prstGeom>
          <a:ln>
            <a:solidFill>
              <a:schemeClr val="tx1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016000" y="2209800"/>
            <a:ext cx="2438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(3D) Energy Consumption and its impacts</a:t>
            </a:r>
            <a:endParaRPr lang="en-US" sz="1400" dirty="0"/>
          </a:p>
        </p:txBody>
      </p:sp>
      <p:sp>
        <p:nvSpPr>
          <p:cNvPr id="12" name="TextBox 11"/>
          <p:cNvSpPr txBox="1"/>
          <p:nvPr/>
        </p:nvSpPr>
        <p:spPr>
          <a:xfrm>
            <a:off x="1016000" y="3124200"/>
            <a:ext cx="2438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(3,2,1 D) Water Consumption</a:t>
            </a:r>
            <a:endParaRPr lang="en-US" sz="1400" dirty="0"/>
          </a:p>
        </p:txBody>
      </p:sp>
      <p:sp>
        <p:nvSpPr>
          <p:cNvPr id="13" name="TextBox 12"/>
          <p:cNvSpPr txBox="1"/>
          <p:nvPr/>
        </p:nvSpPr>
        <p:spPr>
          <a:xfrm>
            <a:off x="1016000" y="3657600"/>
            <a:ext cx="2438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(3D) Non-Water Material Consumption and its impacts</a:t>
            </a:r>
            <a:endParaRPr lang="en-US" sz="1400" dirty="0"/>
          </a:p>
        </p:txBody>
      </p:sp>
      <p:sp>
        <p:nvSpPr>
          <p:cNvPr id="14" name="TextBox 13"/>
          <p:cNvSpPr txBox="1"/>
          <p:nvPr/>
        </p:nvSpPr>
        <p:spPr>
          <a:xfrm>
            <a:off x="5902239" y="2411829"/>
            <a:ext cx="23072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/>
              <a:t>Unit Cost (2D) </a:t>
            </a:r>
            <a:endParaRPr lang="en-US" sz="1400" dirty="0"/>
          </a:p>
        </p:txBody>
      </p:sp>
      <p:sp>
        <p:nvSpPr>
          <p:cNvPr id="15" name="TextBox 14"/>
          <p:cNvSpPr txBox="1"/>
          <p:nvPr/>
        </p:nvSpPr>
        <p:spPr>
          <a:xfrm>
            <a:off x="5902240" y="2895600"/>
            <a:ext cx="24797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/>
              <a:t>Wastes, emissions, recyclability, treatment etc. (2D) </a:t>
            </a:r>
            <a:endParaRPr lang="en-US" sz="1400" dirty="0"/>
          </a:p>
        </p:txBody>
      </p:sp>
      <p:sp>
        <p:nvSpPr>
          <p:cNvPr id="16" name="TextBox 15"/>
          <p:cNvSpPr txBox="1"/>
          <p:nvPr/>
        </p:nvSpPr>
        <p:spPr>
          <a:xfrm>
            <a:off x="5998561" y="3657600"/>
            <a:ext cx="23072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/>
              <a:t>Health Impacts</a:t>
            </a:r>
          </a:p>
          <a:p>
            <a:pPr algn="r"/>
            <a:r>
              <a:rPr lang="en-US" sz="1400" dirty="0" smtClean="0"/>
              <a:t>Eco Impacts (2D) </a:t>
            </a:r>
            <a:endParaRPr lang="en-US" sz="1400" dirty="0"/>
          </a:p>
        </p:txBody>
      </p:sp>
      <p:cxnSp>
        <p:nvCxnSpPr>
          <p:cNvPr id="17" name="Straight Arrow Connector 16"/>
          <p:cNvCxnSpPr>
            <a:stCxn id="4" idx="2"/>
          </p:cNvCxnSpPr>
          <p:nvPr/>
        </p:nvCxnSpPr>
        <p:spPr>
          <a:xfrm>
            <a:off x="4678320" y="4628955"/>
            <a:ext cx="0" cy="1115354"/>
          </a:xfrm>
          <a:prstGeom prst="straightConnector1">
            <a:avLst/>
          </a:prstGeom>
          <a:ln>
            <a:solidFill>
              <a:schemeClr val="tx1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3524700" y="5754469"/>
            <a:ext cx="230723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Product(s)</a:t>
            </a:r>
          </a:p>
          <a:p>
            <a:pPr algn="ctr"/>
            <a:r>
              <a:rPr lang="en-US" sz="1400" b="1" dirty="0" smtClean="0"/>
              <a:t>And</a:t>
            </a:r>
          </a:p>
          <a:p>
            <a:pPr algn="ctr"/>
            <a:r>
              <a:rPr lang="en-US" sz="1400" b="1" dirty="0" smtClean="0"/>
              <a:t>LCA-based impacts </a:t>
            </a:r>
            <a:endParaRPr lang="en-US" sz="14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1016000" y="1629509"/>
            <a:ext cx="2438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u="sng" dirty="0" smtClean="0"/>
              <a:t>INPUTS</a:t>
            </a:r>
            <a:endParaRPr lang="en-US" sz="1400" b="1" u="sng" dirty="0"/>
          </a:p>
        </p:txBody>
      </p:sp>
      <p:sp>
        <p:nvSpPr>
          <p:cNvPr id="20" name="TextBox 19"/>
          <p:cNvSpPr txBox="1"/>
          <p:nvPr/>
        </p:nvSpPr>
        <p:spPr>
          <a:xfrm>
            <a:off x="6004560" y="1629509"/>
            <a:ext cx="21735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b="1" u="sng" dirty="0" smtClean="0"/>
              <a:t>IMPACTS</a:t>
            </a:r>
            <a:endParaRPr lang="en-US" sz="1400" b="1" u="sng" dirty="0"/>
          </a:p>
        </p:txBody>
      </p:sp>
    </p:spTree>
    <p:extLst>
      <p:ext uri="{BB962C8B-B14F-4D97-AF65-F5344CB8AC3E}">
        <p14:creationId xmlns:p14="http://schemas.microsoft.com/office/powerpoint/2010/main" val="3014263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Core and Supplemental Indicators for Sustainability Assessment of Chemical Processes</a:t>
            </a:r>
            <a:endParaRPr lang="en-US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609600" y="2222480"/>
            <a:ext cx="80010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b="1" dirty="0" smtClean="0">
                <a:latin typeface="+mj-lt"/>
              </a:rPr>
              <a:t>Core Indicators </a:t>
            </a:r>
            <a:r>
              <a:rPr lang="en-US" dirty="0" smtClean="0">
                <a:latin typeface="+mj-lt"/>
              </a:rPr>
              <a:t>			</a:t>
            </a:r>
            <a:r>
              <a:rPr lang="en-US" b="1" dirty="0" smtClean="0">
                <a:latin typeface="+mj-lt"/>
              </a:rPr>
              <a:t>Supplemental Indicators</a:t>
            </a:r>
          </a:p>
          <a:p>
            <a:pPr>
              <a:defRPr/>
            </a:pPr>
            <a:endParaRPr lang="en-US" b="1" dirty="0" smtClean="0">
              <a:latin typeface="+mj-lt"/>
            </a:endParaRPr>
          </a:p>
          <a:p>
            <a:pPr>
              <a:defRPr/>
            </a:pPr>
            <a:r>
              <a:rPr lang="en-US" dirty="0" smtClean="0">
                <a:latin typeface="+mj-lt"/>
              </a:rPr>
              <a:t>Energy </a:t>
            </a:r>
            <a:r>
              <a:rPr lang="en-US" dirty="0">
                <a:latin typeface="+mj-lt"/>
              </a:rPr>
              <a:t>Use			</a:t>
            </a:r>
            <a:r>
              <a:rPr lang="en-US" dirty="0" smtClean="0">
                <a:latin typeface="+mj-lt"/>
              </a:rPr>
              <a:t>renewable </a:t>
            </a:r>
            <a:r>
              <a:rPr lang="en-US" dirty="0">
                <a:latin typeface="+mj-lt"/>
              </a:rPr>
              <a:t>energy, recovery, etc.</a:t>
            </a:r>
          </a:p>
          <a:p>
            <a:pPr>
              <a:defRPr/>
            </a:pPr>
            <a:r>
              <a:rPr lang="en-US" dirty="0" smtClean="0">
                <a:latin typeface="+mj-lt"/>
              </a:rPr>
              <a:t>Material </a:t>
            </a:r>
            <a:r>
              <a:rPr lang="en-US" dirty="0">
                <a:latin typeface="+mj-lt"/>
              </a:rPr>
              <a:t>Use			</a:t>
            </a:r>
            <a:r>
              <a:rPr lang="en-US" dirty="0" smtClean="0">
                <a:latin typeface="+mj-lt"/>
              </a:rPr>
              <a:t>restricted </a:t>
            </a:r>
            <a:r>
              <a:rPr lang="en-US" dirty="0">
                <a:latin typeface="+mj-lt"/>
              </a:rPr>
              <a:t>materials, in-process recycled</a:t>
            </a:r>
          </a:p>
          <a:p>
            <a:pPr>
              <a:defRPr/>
            </a:pPr>
            <a:r>
              <a:rPr lang="en-US" dirty="0" smtClean="0">
                <a:latin typeface="+mj-lt"/>
              </a:rPr>
              <a:t>Fresh </a:t>
            </a:r>
            <a:r>
              <a:rPr lang="en-US" dirty="0">
                <a:latin typeface="+mj-lt"/>
              </a:rPr>
              <a:t>water use		</a:t>
            </a:r>
            <a:r>
              <a:rPr lang="en-US" dirty="0" smtClean="0">
                <a:latin typeface="+mj-lt"/>
              </a:rPr>
              <a:t>	in-process, </a:t>
            </a:r>
            <a:r>
              <a:rPr lang="en-US" dirty="0">
                <a:latin typeface="+mj-lt"/>
              </a:rPr>
              <a:t>recycled</a:t>
            </a:r>
          </a:p>
          <a:p>
            <a:pPr>
              <a:defRPr/>
            </a:pPr>
            <a:r>
              <a:rPr lang="en-US" dirty="0" smtClean="0">
                <a:latin typeface="+mj-lt"/>
              </a:rPr>
              <a:t>Land </a:t>
            </a:r>
            <a:r>
              <a:rPr lang="en-US" dirty="0">
                <a:latin typeface="+mj-lt"/>
              </a:rPr>
              <a:t>use			</a:t>
            </a:r>
            <a:r>
              <a:rPr lang="en-US" dirty="0" smtClean="0">
                <a:latin typeface="+mj-lt"/>
              </a:rPr>
              <a:t>	biodiversity </a:t>
            </a:r>
            <a:r>
              <a:rPr lang="en-US" dirty="0">
                <a:latin typeface="+mj-lt"/>
              </a:rPr>
              <a:t>loss, adverse impacts</a:t>
            </a:r>
          </a:p>
          <a:p>
            <a:pPr>
              <a:defRPr/>
            </a:pPr>
            <a:r>
              <a:rPr lang="en-US" dirty="0" smtClean="0">
                <a:latin typeface="+mj-lt"/>
              </a:rPr>
              <a:t>Waste </a:t>
            </a:r>
            <a:r>
              <a:rPr lang="en-US" dirty="0">
                <a:latin typeface="+mj-lt"/>
              </a:rPr>
              <a:t>intensity		</a:t>
            </a:r>
            <a:r>
              <a:rPr lang="en-US" dirty="0" smtClean="0">
                <a:latin typeface="+mj-lt"/>
              </a:rPr>
              <a:t>	treated</a:t>
            </a:r>
            <a:r>
              <a:rPr lang="en-US" dirty="0">
                <a:latin typeface="+mj-lt"/>
              </a:rPr>
              <a:t>, recycled, valorization</a:t>
            </a:r>
          </a:p>
          <a:p>
            <a:pPr>
              <a:defRPr/>
            </a:pPr>
            <a:r>
              <a:rPr lang="en-US" dirty="0" smtClean="0">
                <a:latin typeface="+mj-lt"/>
              </a:rPr>
              <a:t>Pollution </a:t>
            </a:r>
            <a:r>
              <a:rPr lang="en-US" dirty="0">
                <a:latin typeface="+mj-lt"/>
              </a:rPr>
              <a:t>intensity			</a:t>
            </a:r>
            <a:r>
              <a:rPr lang="en-US" dirty="0" smtClean="0">
                <a:latin typeface="+mj-lt"/>
              </a:rPr>
              <a:t>human </a:t>
            </a:r>
            <a:r>
              <a:rPr lang="en-US" dirty="0">
                <a:latin typeface="+mj-lt"/>
              </a:rPr>
              <a:t>and eco-toxicological, treatment</a:t>
            </a:r>
          </a:p>
          <a:p>
            <a:pPr>
              <a:defRPr/>
            </a:pPr>
            <a:r>
              <a:rPr lang="en-US" dirty="0" smtClean="0">
                <a:latin typeface="+mj-lt"/>
              </a:rPr>
              <a:t>Cost</a:t>
            </a:r>
            <a:r>
              <a:rPr lang="en-US" dirty="0">
                <a:latin typeface="+mj-lt"/>
              </a:rPr>
              <a:t>				</a:t>
            </a:r>
            <a:r>
              <a:rPr lang="en-US" dirty="0" smtClean="0">
                <a:latin typeface="+mj-lt"/>
              </a:rPr>
              <a:t>liability </a:t>
            </a:r>
            <a:r>
              <a:rPr lang="en-US" dirty="0">
                <a:latin typeface="+mj-lt"/>
              </a:rPr>
              <a:t>cost, treatment cost</a:t>
            </a:r>
          </a:p>
          <a:p>
            <a:pPr>
              <a:defRPr/>
            </a:pPr>
            <a:r>
              <a:rPr lang="en-US" dirty="0" smtClean="0">
                <a:latin typeface="+mj-lt"/>
              </a:rPr>
              <a:t>Emissions </a:t>
            </a:r>
            <a:r>
              <a:rPr lang="en-US" dirty="0">
                <a:latin typeface="+mj-lt"/>
              </a:rPr>
              <a:t>from use			</a:t>
            </a:r>
            <a:r>
              <a:rPr lang="en-US" dirty="0" smtClean="0">
                <a:latin typeface="+mj-lt"/>
              </a:rPr>
              <a:t>biodegradability</a:t>
            </a:r>
            <a:r>
              <a:rPr lang="en-US" dirty="0">
                <a:latin typeface="+mj-lt"/>
              </a:rPr>
              <a:t>, persistence, etc.</a:t>
            </a:r>
          </a:p>
          <a:p>
            <a:pPr>
              <a:defRPr/>
            </a:pPr>
            <a:r>
              <a:rPr lang="en-US" dirty="0" smtClean="0">
                <a:latin typeface="+mj-lt"/>
              </a:rPr>
              <a:t>Process </a:t>
            </a:r>
            <a:r>
              <a:rPr lang="en-US" dirty="0">
                <a:latin typeface="+mj-lt"/>
              </a:rPr>
              <a:t>Safety			</a:t>
            </a:r>
            <a:r>
              <a:rPr lang="en-US" dirty="0" smtClean="0">
                <a:latin typeface="+mj-lt"/>
              </a:rPr>
              <a:t>inherency </a:t>
            </a:r>
            <a:r>
              <a:rPr lang="en-US" dirty="0">
                <a:latin typeface="+mj-lt"/>
              </a:rPr>
              <a:t>of chemical safety</a:t>
            </a:r>
          </a:p>
          <a:p>
            <a:pPr>
              <a:defRPr/>
            </a:pPr>
            <a:r>
              <a:rPr lang="en-US" sz="1050" dirty="0" smtClean="0">
                <a:latin typeface="+mj-lt"/>
              </a:rPr>
              <a:t>(at </a:t>
            </a:r>
            <a:r>
              <a:rPr lang="en-US" sz="1050" dirty="0">
                <a:latin typeface="+mj-lt"/>
              </a:rPr>
              <a:t>the plant level, additional indicators, such as child labor, worker rights, etc. will be needed</a:t>
            </a:r>
            <a:r>
              <a:rPr lang="en-US" sz="1050" b="1" dirty="0">
                <a:latin typeface="Palatino Linotype" pitchFamily="18" charset="0"/>
              </a:rPr>
              <a:t>)</a:t>
            </a:r>
            <a:r>
              <a:rPr lang="en-US" b="1" dirty="0">
                <a:latin typeface="Palatino Linotype" pitchFamily="18" charset="0"/>
              </a:rPr>
              <a:t> </a:t>
            </a:r>
            <a:endParaRPr lang="en-US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5584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7578303"/>
              </p:ext>
            </p:extLst>
          </p:nvPr>
        </p:nvGraphicFramePr>
        <p:xfrm>
          <a:off x="685800" y="2209800"/>
          <a:ext cx="7162800" cy="4495800"/>
        </p:xfrm>
        <a:graphic>
          <a:graphicData uri="http://schemas.openxmlformats.org/drawingml/2006/table">
            <a:tbl>
              <a:tblPr>
                <a:tableStyleId>{9D7B26C5-4107-4FEC-AEDC-1716B250A1EF}</a:tableStyleId>
              </a:tblPr>
              <a:tblGrid>
                <a:gridCol w="3581400"/>
                <a:gridCol w="3581400"/>
              </a:tblGrid>
              <a:tr h="449580">
                <a:tc rowSpan="10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Output: 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 smtClean="0">
                        <a:effectLst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 smtClean="0">
                        <a:effectLst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 smtClean="0">
                        <a:effectLst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 smtClean="0">
                        <a:effectLst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 smtClean="0">
                        <a:effectLst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</a:rPr>
                        <a:t>Mass </a:t>
                      </a:r>
                      <a:r>
                        <a:rPr lang="en-US" sz="1600" dirty="0">
                          <a:effectLst/>
                        </a:rPr>
                        <a:t>of Product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or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Sales Revenue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or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Value-Added</a:t>
                      </a:r>
                      <a:endParaRPr lang="en-US" sz="16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Material Intensity </a:t>
                      </a:r>
                      <a:endParaRPr lang="en-US" sz="16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4958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4958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Water Intensity </a:t>
                      </a:r>
                      <a:endParaRPr lang="en-US" sz="160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4958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 </a:t>
                      </a:r>
                      <a:endParaRPr lang="en-US" sz="160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4958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Energy Intensity </a:t>
                      </a:r>
                      <a:endParaRPr lang="en-US" sz="160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4958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>
                        <a:solidFill>
                          <a:srgbClr val="000000"/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4958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Solid Waste to Landfill </a:t>
                      </a:r>
                      <a:endParaRPr lang="en-US" sz="160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4958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 </a:t>
                      </a:r>
                      <a:endParaRPr lang="en-US" sz="160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4958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Toxic Release </a:t>
                      </a:r>
                      <a:endParaRPr lang="en-US" sz="160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4958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 </a:t>
                      </a:r>
                      <a:endParaRPr lang="en-US" sz="16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62721758"/>
              </p:ext>
            </p:extLst>
          </p:nvPr>
        </p:nvGraphicFramePr>
        <p:xfrm>
          <a:off x="4800600" y="2705100"/>
          <a:ext cx="2619375" cy="419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67" name="Equation" r:id="rId3" imgW="2616200" imgH="419100" progId="Equation.3">
                  <p:embed/>
                </p:oleObj>
              </mc:Choice>
              <mc:Fallback>
                <p:oleObj name="Equation" r:id="rId3" imgW="2616200" imgH="419100" progId="Equation.3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00600" y="2705100"/>
                        <a:ext cx="2619375" cy="4191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50547967"/>
              </p:ext>
            </p:extLst>
          </p:nvPr>
        </p:nvGraphicFramePr>
        <p:xfrm>
          <a:off x="5181600" y="3619500"/>
          <a:ext cx="1828800" cy="419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68" name="Equation" r:id="rId5" imgW="1828800" imgH="419100" progId="Equation.3">
                  <p:embed/>
                </p:oleObj>
              </mc:Choice>
              <mc:Fallback>
                <p:oleObj name="Equation" r:id="rId5" imgW="1828800" imgH="419100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81600" y="3619500"/>
                        <a:ext cx="1828800" cy="4191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09904609"/>
              </p:ext>
            </p:extLst>
          </p:nvPr>
        </p:nvGraphicFramePr>
        <p:xfrm>
          <a:off x="4724400" y="4533900"/>
          <a:ext cx="2752725" cy="419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69" name="Equation" r:id="rId7" imgW="2755900" imgH="419100" progId="Equation.3">
                  <p:embed/>
                </p:oleObj>
              </mc:Choice>
              <mc:Fallback>
                <p:oleObj name="Equation" r:id="rId7" imgW="2755900" imgH="419100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24400" y="4533900"/>
                        <a:ext cx="2752725" cy="4191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99794013"/>
              </p:ext>
            </p:extLst>
          </p:nvPr>
        </p:nvGraphicFramePr>
        <p:xfrm>
          <a:off x="5029200" y="5448300"/>
          <a:ext cx="2286000" cy="419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70" name="Equation" r:id="rId9" imgW="2286000" imgH="419100" progId="Equation.3">
                  <p:embed/>
                </p:oleObj>
              </mc:Choice>
              <mc:Fallback>
                <p:oleObj name="Equation" r:id="rId9" imgW="2286000" imgH="41910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29200" y="5448300"/>
                        <a:ext cx="2286000" cy="4191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12209226"/>
              </p:ext>
            </p:extLst>
          </p:nvPr>
        </p:nvGraphicFramePr>
        <p:xfrm>
          <a:off x="4876800" y="6286500"/>
          <a:ext cx="2600325" cy="419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71" name="Equation" r:id="rId11" imgW="2603500" imgH="419100" progId="Equation.3">
                  <p:embed/>
                </p:oleObj>
              </mc:Choice>
              <mc:Fallback>
                <p:oleObj name="Equation" r:id="rId11" imgW="2603500" imgH="41910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76800" y="6286500"/>
                        <a:ext cx="2600325" cy="4191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Autofit/>
          </a:bodyPr>
          <a:lstStyle/>
          <a:p>
            <a:r>
              <a:rPr lang="en-US" sz="2800" dirty="0" err="1"/>
              <a:t>AIChE’s</a:t>
            </a:r>
            <a:r>
              <a:rPr lang="en-US" sz="2800" dirty="0"/>
              <a:t> Center for Waste Reduction Technologies (CWRT) metrics for chemical processes</a:t>
            </a:r>
          </a:p>
        </p:txBody>
      </p:sp>
      <p:sp>
        <p:nvSpPr>
          <p:cNvPr id="19" name="Rectangle 18"/>
          <p:cNvSpPr/>
          <p:nvPr/>
        </p:nvSpPr>
        <p:spPr>
          <a:xfrm>
            <a:off x="3429000" y="1676400"/>
            <a:ext cx="27460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Basic sustainability metrics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5994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>
            <a:noAutofit/>
          </a:bodyPr>
          <a:lstStyle/>
          <a:p>
            <a:r>
              <a:rPr lang="en-US" sz="2800" dirty="0" err="1"/>
              <a:t>AIChE’s</a:t>
            </a:r>
            <a:r>
              <a:rPr lang="en-US" sz="2800" dirty="0"/>
              <a:t> Center for Waste Reduction Technologies (CWRT) metrics for chemical processes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4431323"/>
              </p:ext>
            </p:extLst>
          </p:nvPr>
        </p:nvGraphicFramePr>
        <p:xfrm>
          <a:off x="1523999" y="1221878"/>
          <a:ext cx="6096001" cy="5415142"/>
        </p:xfrm>
        <a:graphic>
          <a:graphicData uri="http://schemas.openxmlformats.org/drawingml/2006/table">
            <a:tbl>
              <a:tblPr firstRow="1">
                <a:tableStyleId>{9D7B26C5-4107-4FEC-AEDC-1716B250A1EF}</a:tableStyleId>
              </a:tblPr>
              <a:tblGrid>
                <a:gridCol w="2057401"/>
                <a:gridCol w="4038600"/>
              </a:tblGrid>
              <a:tr h="60230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Indicator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136" marR="59136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Metric for measuring the indicator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136" marR="59136" marT="0" marB="0" anchor="ctr"/>
                </a:tc>
              </a:tr>
              <a:tr h="66494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Material 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136" marR="59136" marT="0" marB="0"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Packaging materials 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Non-renewable materials 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Toxics in product 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Toxics in raw materials 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136" marR="59136" marT="0" marB="0" anchor="ctr"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534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Water 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136" marR="59136" marT="0" marB="0"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Rainwater sent to treatment 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Water from endangered ecosystem sources 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Water use relative to water availability 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136" marR="59136" marT="0" marB="0" anchor="ctr"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518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Energy 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136" marR="59136" marT="0" marB="0"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Energy consumed in transportation 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Non-renewable </a:t>
                      </a:r>
                      <a:r>
                        <a:rPr lang="en-US" sz="1200" dirty="0" smtClean="0">
                          <a:effectLst/>
                        </a:rPr>
                        <a:t>energy</a:t>
                      </a:r>
                      <a:endParaRPr lang="en-US" sz="1200" dirty="0">
                        <a:effectLst/>
                      </a:endParaRPr>
                    </a:p>
                  </a:txBody>
                  <a:tcPr marL="59136" marR="59136" marT="0" marB="0" anchor="ctr"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247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Solid waste 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136" marR="59136" marT="0" marB="0"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Solid waste disposed relative to landfilling capacity 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136" marR="59136" marT="0" marB="0" anchor="ctr"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2297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Toxic release 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136" marR="59136" marT="0" marB="0"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Toxic release under each TRI category 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Human toxicity (carcinogenic) 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Human toxicity (non-carcinogenic) 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Ecosystem toxicity </a:t>
                      </a:r>
                    </a:p>
                  </a:txBody>
                  <a:tcPr marL="59136" marR="59136" marT="0" marB="0" anchor="ctr"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2974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Pollutant effects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136" marR="59136" marT="0" marB="0"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Global warming potential 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Tropospheric ozone depletion potential 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Photochemical ozone creation potential 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Air acidification potential 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Eutrophication potential 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136" marR="59136" marT="0" marB="0" anchor="ctr"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97751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err="1" smtClean="0"/>
              <a:t>IChemE</a:t>
            </a:r>
            <a:r>
              <a:rPr lang="en-US" dirty="0" smtClean="0"/>
              <a:t> Sustainability Metrics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135563"/>
          </a:xfrm>
        </p:spPr>
        <p:txBody>
          <a:bodyPr>
            <a:normAutofit fontScale="70000" lnSpcReduction="20000"/>
          </a:bodyPr>
          <a:lstStyle/>
          <a:p>
            <a:pPr marL="0" indent="0">
              <a:spcBef>
                <a:spcPct val="50000"/>
              </a:spcBef>
              <a:buNone/>
            </a:pPr>
            <a:r>
              <a:rPr lang="en-US" sz="3400" b="1" dirty="0" smtClean="0"/>
              <a:t>ENVIRONMENTAL </a:t>
            </a:r>
            <a:r>
              <a:rPr lang="en-US" sz="3400" b="1" dirty="0"/>
              <a:t>- RESOURCES                                                                                                    </a:t>
            </a:r>
            <a:r>
              <a:rPr lang="en-US" dirty="0"/>
              <a:t>	</a:t>
            </a:r>
            <a:endParaRPr lang="en-US" dirty="0" smtClean="0"/>
          </a:p>
          <a:p>
            <a:pPr marL="0" indent="0">
              <a:spcBef>
                <a:spcPct val="50000"/>
              </a:spcBef>
              <a:buNone/>
            </a:pPr>
            <a:r>
              <a:rPr lang="en-US" dirty="0" smtClean="0"/>
              <a:t>	energy                                                                                                                            </a:t>
            </a:r>
            <a:r>
              <a:rPr lang="en-US" dirty="0"/>
              <a:t>	</a:t>
            </a:r>
            <a:r>
              <a:rPr lang="en-US" dirty="0" smtClean="0"/>
              <a:t>material                                                                                                              </a:t>
            </a:r>
            <a:r>
              <a:rPr lang="en-US" dirty="0"/>
              <a:t>	</a:t>
            </a:r>
            <a:r>
              <a:rPr lang="en-US" dirty="0" smtClean="0"/>
              <a:t>water                                                                                                                </a:t>
            </a:r>
            <a:r>
              <a:rPr lang="en-US" dirty="0"/>
              <a:t>	</a:t>
            </a:r>
            <a:r>
              <a:rPr lang="en-US" dirty="0" smtClean="0"/>
              <a:t>land            </a:t>
            </a:r>
          </a:p>
          <a:p>
            <a:pPr marL="0" indent="0">
              <a:spcBef>
                <a:spcPct val="50000"/>
              </a:spcBef>
              <a:buNone/>
            </a:pPr>
            <a:r>
              <a:rPr lang="en-US" dirty="0" smtClean="0"/>
              <a:t>      </a:t>
            </a:r>
            <a:r>
              <a:rPr lang="en-US" dirty="0"/>
              <a:t>	</a:t>
            </a:r>
          </a:p>
          <a:p>
            <a:pPr marL="0" indent="0">
              <a:spcBef>
                <a:spcPct val="50000"/>
              </a:spcBef>
              <a:buNone/>
            </a:pPr>
            <a:r>
              <a:rPr lang="en-US" dirty="0"/>
              <a:t>  </a:t>
            </a:r>
            <a:r>
              <a:rPr lang="en-US" sz="3400" b="1" dirty="0" smtClean="0"/>
              <a:t>ENVIRONMENTAL </a:t>
            </a:r>
            <a:r>
              <a:rPr lang="en-US" sz="3400" b="1" dirty="0"/>
              <a:t>- IMPACTS                                                                             </a:t>
            </a:r>
            <a:r>
              <a:rPr lang="en-US" dirty="0"/>
              <a:t>	</a:t>
            </a:r>
            <a:endParaRPr lang="en-US" dirty="0" smtClean="0"/>
          </a:p>
          <a:p>
            <a:pPr marL="0" indent="0">
              <a:spcBef>
                <a:spcPct val="50000"/>
              </a:spcBef>
              <a:buNone/>
            </a:pPr>
            <a:r>
              <a:rPr lang="en-US" dirty="0" smtClean="0"/>
              <a:t>	acidification                                                                                                 </a:t>
            </a:r>
            <a:r>
              <a:rPr lang="en-US" dirty="0"/>
              <a:t>	</a:t>
            </a:r>
            <a:r>
              <a:rPr lang="en-US" dirty="0" smtClean="0"/>
              <a:t>global </a:t>
            </a:r>
            <a:r>
              <a:rPr lang="en-US" dirty="0"/>
              <a:t>warming                                                                                             	</a:t>
            </a:r>
            <a:r>
              <a:rPr lang="en-US" dirty="0" smtClean="0"/>
              <a:t>human </a:t>
            </a:r>
            <a:r>
              <a:rPr lang="en-US" dirty="0"/>
              <a:t>health                                                                                                  	</a:t>
            </a:r>
            <a:r>
              <a:rPr lang="en-US" dirty="0" smtClean="0"/>
              <a:t>ozone </a:t>
            </a:r>
            <a:r>
              <a:rPr lang="en-US" dirty="0"/>
              <a:t>depletion                                                                                              	</a:t>
            </a:r>
            <a:r>
              <a:rPr lang="en-US" dirty="0" smtClean="0"/>
              <a:t>photochemical </a:t>
            </a:r>
            <a:r>
              <a:rPr lang="en-US" dirty="0"/>
              <a:t>ozone                                                                                              	</a:t>
            </a:r>
            <a:r>
              <a:rPr lang="en-US" dirty="0" smtClean="0"/>
              <a:t>wastes </a:t>
            </a:r>
            <a:r>
              <a:rPr lang="en-US" dirty="0"/>
              <a:t>– hazardous, nonhazardous                                                         	</a:t>
            </a:r>
            <a:r>
              <a:rPr lang="en-US" dirty="0" smtClean="0"/>
              <a:t>ecological </a:t>
            </a:r>
            <a:r>
              <a:rPr lang="en-US" dirty="0"/>
              <a:t>health	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5706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IChemE</a:t>
            </a:r>
            <a:r>
              <a:rPr lang="en-US" dirty="0" smtClean="0"/>
              <a:t> Sustainability Metrics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457200" lvl="1" indent="0">
              <a:spcBef>
                <a:spcPct val="50000"/>
              </a:spcBef>
              <a:buNone/>
            </a:pPr>
            <a:r>
              <a:rPr lang="en-US" dirty="0"/>
              <a:t>	</a:t>
            </a:r>
            <a:r>
              <a:rPr lang="en-US" b="1" dirty="0" smtClean="0"/>
              <a:t>ECONOMIC  METRICS                                                                                     </a:t>
            </a:r>
            <a:r>
              <a:rPr lang="en-US" dirty="0"/>
              <a:t>	</a:t>
            </a:r>
            <a:endParaRPr lang="en-US" dirty="0" smtClean="0"/>
          </a:p>
          <a:p>
            <a:pPr marL="457200" lvl="1" indent="0">
              <a:spcBef>
                <a:spcPct val="50000"/>
              </a:spcBef>
              <a:buNone/>
            </a:pPr>
            <a:r>
              <a:rPr lang="en-US" dirty="0" smtClean="0"/>
              <a:t>	value added </a:t>
            </a:r>
          </a:p>
          <a:p>
            <a:pPr marL="457200" lvl="1" indent="0">
              <a:spcBef>
                <a:spcPct val="50000"/>
              </a:spcBef>
              <a:buNone/>
            </a:pPr>
            <a:r>
              <a:rPr lang="en-US" dirty="0" smtClean="0"/>
              <a:t>	value </a:t>
            </a:r>
            <a:r>
              <a:rPr lang="en-US" dirty="0"/>
              <a:t>added per unit value of </a:t>
            </a:r>
            <a:r>
              <a:rPr lang="en-US" dirty="0" smtClean="0"/>
              <a:t>sales</a:t>
            </a:r>
          </a:p>
          <a:p>
            <a:pPr marL="457200" lvl="1" indent="0">
              <a:spcBef>
                <a:spcPct val="50000"/>
              </a:spcBef>
              <a:buNone/>
            </a:pPr>
            <a:r>
              <a:rPr lang="en-US" dirty="0"/>
              <a:t>	</a:t>
            </a:r>
            <a:r>
              <a:rPr lang="en-US" dirty="0" smtClean="0"/>
              <a:t>value </a:t>
            </a:r>
            <a:r>
              <a:rPr lang="en-US" dirty="0"/>
              <a:t>added per direct </a:t>
            </a:r>
            <a:r>
              <a:rPr lang="en-US" dirty="0" smtClean="0"/>
              <a:t>employee</a:t>
            </a:r>
          </a:p>
          <a:p>
            <a:pPr marL="457200" lvl="1" indent="0">
              <a:spcBef>
                <a:spcPct val="50000"/>
              </a:spcBef>
              <a:buNone/>
            </a:pPr>
            <a:r>
              <a:rPr lang="en-US" dirty="0"/>
              <a:t>	</a:t>
            </a:r>
            <a:r>
              <a:rPr lang="en-US" dirty="0" smtClean="0"/>
              <a:t>gross </a:t>
            </a:r>
            <a:r>
              <a:rPr lang="en-US" dirty="0"/>
              <a:t>margin per direct </a:t>
            </a:r>
            <a:r>
              <a:rPr lang="en-US" dirty="0" smtClean="0"/>
              <a:t>employee</a:t>
            </a:r>
          </a:p>
          <a:p>
            <a:pPr marL="457200" lvl="1" indent="0">
              <a:spcBef>
                <a:spcPct val="50000"/>
              </a:spcBef>
              <a:buNone/>
            </a:pPr>
            <a:r>
              <a:rPr lang="en-US" dirty="0"/>
              <a:t> </a:t>
            </a:r>
            <a:r>
              <a:rPr lang="en-US" dirty="0" smtClean="0"/>
              <a:t>     	return </a:t>
            </a:r>
            <a:r>
              <a:rPr lang="en-US" dirty="0"/>
              <a:t>on average capital </a:t>
            </a:r>
            <a:r>
              <a:rPr lang="en-US" dirty="0" smtClean="0"/>
              <a:t>employee</a:t>
            </a:r>
          </a:p>
          <a:p>
            <a:pPr marL="457200" lvl="1" indent="0">
              <a:spcBef>
                <a:spcPct val="50000"/>
              </a:spcBef>
              <a:buNone/>
            </a:pPr>
            <a:r>
              <a:rPr lang="en-US" dirty="0"/>
              <a:t>	</a:t>
            </a:r>
            <a:r>
              <a:rPr lang="en-US" dirty="0" smtClean="0"/>
              <a:t>percent </a:t>
            </a:r>
            <a:r>
              <a:rPr lang="en-US" dirty="0"/>
              <a:t>increase (decrease) in capital </a:t>
            </a:r>
            <a:r>
              <a:rPr lang="en-US" dirty="0" smtClean="0"/>
              <a:t>employee</a:t>
            </a:r>
          </a:p>
          <a:p>
            <a:pPr marL="457200" lvl="1" indent="0">
              <a:spcBef>
                <a:spcPct val="50000"/>
              </a:spcBef>
              <a:buNone/>
            </a:pPr>
            <a:r>
              <a:rPr lang="en-US" dirty="0"/>
              <a:t>	</a:t>
            </a:r>
            <a:r>
              <a:rPr lang="en-US" dirty="0" smtClean="0"/>
              <a:t>R&amp;D </a:t>
            </a:r>
            <a:r>
              <a:rPr lang="en-US" dirty="0"/>
              <a:t>expenditures as % sales                                                                                             	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8705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Sustainability Considerations</a:t>
            </a:r>
          </a:p>
          <a:p>
            <a:pPr lvl="1"/>
            <a:r>
              <a:rPr lang="en-US" dirty="0"/>
              <a:t>Axioms</a:t>
            </a:r>
          </a:p>
          <a:p>
            <a:pPr lvl="1"/>
            <a:r>
              <a:rPr lang="en-US" dirty="0" smtClean="0"/>
              <a:t>Systems Analysis</a:t>
            </a:r>
          </a:p>
          <a:p>
            <a:pPr lvl="1"/>
            <a:r>
              <a:rPr lang="en-US" dirty="0" smtClean="0"/>
              <a:t>Scale of Systems</a:t>
            </a:r>
          </a:p>
          <a:p>
            <a:r>
              <a:rPr lang="en-US" dirty="0" smtClean="0"/>
              <a:t>Metrics </a:t>
            </a:r>
            <a:r>
              <a:rPr lang="en-US" dirty="0"/>
              <a:t>and </a:t>
            </a:r>
            <a:r>
              <a:rPr lang="en-US" dirty="0" smtClean="0"/>
              <a:t>Indicators</a:t>
            </a:r>
          </a:p>
          <a:p>
            <a:pPr lvl="1"/>
            <a:r>
              <a:rPr lang="en-US" dirty="0" smtClean="0"/>
              <a:t>Types of metrics</a:t>
            </a:r>
            <a:endParaRPr lang="en-US" dirty="0"/>
          </a:p>
          <a:p>
            <a:pPr lvl="1"/>
            <a:r>
              <a:rPr lang="en-US" dirty="0" smtClean="0"/>
              <a:t>Computing metrics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0224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IChemE</a:t>
            </a:r>
            <a:r>
              <a:rPr lang="en-US" dirty="0" smtClean="0"/>
              <a:t> Sustainability Metrics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58200" cy="4525963"/>
          </a:xfrm>
        </p:spPr>
        <p:txBody>
          <a:bodyPr>
            <a:normAutofit fontScale="70000" lnSpcReduction="20000"/>
          </a:bodyPr>
          <a:lstStyle/>
          <a:p>
            <a:pPr marL="0" lvl="1" indent="0">
              <a:spcBef>
                <a:spcPct val="50000"/>
              </a:spcBef>
              <a:buNone/>
            </a:pPr>
            <a:r>
              <a:rPr lang="en-US" dirty="0"/>
              <a:t>	</a:t>
            </a:r>
            <a:r>
              <a:rPr lang="en-US" sz="3100" b="1" dirty="0"/>
              <a:t>SOCIAL  </a:t>
            </a:r>
            <a:r>
              <a:rPr lang="en-US" sz="3100" b="1" dirty="0" smtClean="0"/>
              <a:t>METRICS</a:t>
            </a:r>
          </a:p>
          <a:p>
            <a:pPr marL="0" lvl="1" indent="0">
              <a:spcBef>
                <a:spcPct val="50000"/>
              </a:spcBef>
              <a:buNone/>
            </a:pPr>
            <a:endParaRPr lang="en-US" b="1" dirty="0"/>
          </a:p>
          <a:p>
            <a:pPr marL="0" indent="0">
              <a:spcBef>
                <a:spcPct val="50000"/>
              </a:spcBef>
              <a:buNone/>
            </a:pPr>
            <a:r>
              <a:rPr lang="en-US" dirty="0" smtClean="0"/>
              <a:t>	benefits </a:t>
            </a:r>
            <a:r>
              <a:rPr lang="en-US" dirty="0"/>
              <a:t>as percentage of payroll expense</a:t>
            </a:r>
          </a:p>
          <a:p>
            <a:pPr marL="0" indent="0">
              <a:spcBef>
                <a:spcPct val="50000"/>
              </a:spcBef>
              <a:buNone/>
            </a:pPr>
            <a:r>
              <a:rPr lang="en-US" dirty="0"/>
              <a:t>	</a:t>
            </a:r>
            <a:r>
              <a:rPr lang="en-US" dirty="0" smtClean="0"/>
              <a:t>employee </a:t>
            </a:r>
            <a:r>
              <a:rPr lang="en-US" dirty="0"/>
              <a:t>turnover</a:t>
            </a:r>
          </a:p>
          <a:p>
            <a:pPr marL="0" indent="0">
              <a:spcBef>
                <a:spcPct val="50000"/>
              </a:spcBef>
              <a:buNone/>
            </a:pPr>
            <a:r>
              <a:rPr lang="en-US" dirty="0"/>
              <a:t>         	</a:t>
            </a:r>
            <a:r>
              <a:rPr lang="en-US" dirty="0" smtClean="0"/>
              <a:t>promotion </a:t>
            </a:r>
            <a:r>
              <a:rPr lang="en-US" dirty="0"/>
              <a:t>rate</a:t>
            </a:r>
          </a:p>
          <a:p>
            <a:pPr marL="0" indent="0">
              <a:spcBef>
                <a:spcPct val="50000"/>
              </a:spcBef>
              <a:buNone/>
            </a:pPr>
            <a:r>
              <a:rPr lang="en-US" dirty="0"/>
              <a:t>          	</a:t>
            </a:r>
            <a:r>
              <a:rPr lang="en-US" dirty="0" smtClean="0"/>
              <a:t>working </a:t>
            </a:r>
            <a:r>
              <a:rPr lang="en-US" dirty="0"/>
              <a:t>hours lost as percent of total hours worked</a:t>
            </a:r>
          </a:p>
          <a:p>
            <a:pPr marL="0" indent="0">
              <a:spcBef>
                <a:spcPct val="50000"/>
              </a:spcBef>
              <a:buNone/>
            </a:pPr>
            <a:r>
              <a:rPr lang="en-US" dirty="0"/>
              <a:t>         	</a:t>
            </a:r>
            <a:r>
              <a:rPr lang="en-US" dirty="0" smtClean="0"/>
              <a:t>income </a:t>
            </a:r>
            <a:r>
              <a:rPr lang="en-US" dirty="0"/>
              <a:t>and benefit ratio (top 10%/bottom 10%)</a:t>
            </a:r>
          </a:p>
          <a:p>
            <a:pPr marL="0" indent="0">
              <a:spcBef>
                <a:spcPct val="50000"/>
              </a:spcBef>
              <a:buNone/>
            </a:pPr>
            <a:r>
              <a:rPr lang="en-US" dirty="0"/>
              <a:t>         	</a:t>
            </a:r>
            <a:r>
              <a:rPr lang="en-US" dirty="0" smtClean="0"/>
              <a:t>lost </a:t>
            </a:r>
            <a:r>
              <a:rPr lang="en-US" dirty="0"/>
              <a:t>time accident frequency</a:t>
            </a:r>
          </a:p>
          <a:p>
            <a:pPr marL="0" indent="0">
              <a:spcBef>
                <a:spcPct val="50000"/>
              </a:spcBef>
              <a:buNone/>
            </a:pPr>
            <a:r>
              <a:rPr lang="en-US" dirty="0"/>
              <a:t>      	</a:t>
            </a:r>
            <a:r>
              <a:rPr lang="en-US" dirty="0" smtClean="0"/>
              <a:t>expenditure </a:t>
            </a:r>
            <a:r>
              <a:rPr lang="en-US" dirty="0"/>
              <a:t>on illness and </a:t>
            </a:r>
            <a:r>
              <a:rPr lang="en-US" dirty="0" smtClean="0"/>
              <a:t>accident prevention/payroll </a:t>
            </a:r>
            <a:r>
              <a:rPr lang="en-US" dirty="0"/>
              <a:t>expense</a:t>
            </a:r>
          </a:p>
          <a:p>
            <a:pPr marL="0" indent="0">
              <a:spcBef>
                <a:spcPct val="50000"/>
              </a:spcBef>
              <a:buNone/>
            </a:pPr>
            <a:r>
              <a:rPr lang="en-US" dirty="0"/>
              <a:t>	</a:t>
            </a:r>
            <a:r>
              <a:rPr lang="en-US" dirty="0" smtClean="0"/>
              <a:t>number </a:t>
            </a:r>
            <a:r>
              <a:rPr lang="en-US" dirty="0"/>
              <a:t>of complaints per unit value added</a:t>
            </a:r>
          </a:p>
        </p:txBody>
      </p:sp>
    </p:spTree>
    <p:extLst>
      <p:ext uri="{BB962C8B-B14F-4D97-AF65-F5344CB8AC3E}">
        <p14:creationId xmlns:p14="http://schemas.microsoft.com/office/powerpoint/2010/main" val="1639725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Autofit/>
          </a:bodyPr>
          <a:lstStyle/>
          <a:p>
            <a:r>
              <a:rPr lang="en-US" sz="3600" dirty="0" err="1"/>
              <a:t>Pharma</a:t>
            </a:r>
            <a:r>
              <a:rPr lang="en-US" sz="3600" dirty="0"/>
              <a:t> industry eco-efficiency indicator sets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38400" y="1600200"/>
            <a:ext cx="6248400" cy="4525963"/>
          </a:xfrm>
        </p:spPr>
        <p:txBody>
          <a:bodyPr>
            <a:normAutofit/>
          </a:bodyPr>
          <a:lstStyle/>
          <a:p>
            <a:endParaRPr lang="en-US" sz="2400" dirty="0"/>
          </a:p>
          <a:p>
            <a:pPr lvl="1"/>
            <a:r>
              <a:rPr lang="en-US" sz="2400" dirty="0"/>
              <a:t>Global warming</a:t>
            </a:r>
          </a:p>
          <a:p>
            <a:pPr lvl="1"/>
            <a:r>
              <a:rPr lang="en-US" sz="2400" dirty="0"/>
              <a:t>Ozone depletion</a:t>
            </a:r>
          </a:p>
          <a:p>
            <a:pPr lvl="1"/>
            <a:r>
              <a:rPr lang="en-US" sz="2400" dirty="0"/>
              <a:t>Material intensity</a:t>
            </a:r>
          </a:p>
          <a:p>
            <a:pPr lvl="1"/>
            <a:r>
              <a:rPr lang="en-US" sz="2400" dirty="0"/>
              <a:t>Toxic release</a:t>
            </a:r>
          </a:p>
          <a:p>
            <a:pPr lvl="1"/>
            <a:r>
              <a:rPr lang="en-US" sz="2400" dirty="0"/>
              <a:t>Energy intensity</a:t>
            </a:r>
          </a:p>
          <a:p>
            <a:pPr lvl="1"/>
            <a:r>
              <a:rPr lang="en-US" sz="2400" dirty="0"/>
              <a:t>Water intensity</a:t>
            </a:r>
          </a:p>
          <a:p>
            <a:pPr lvl="1"/>
            <a:r>
              <a:rPr lang="en-US" sz="2400" dirty="0"/>
              <a:t>Product characteristics</a:t>
            </a:r>
          </a:p>
          <a:p>
            <a:pPr lvl="1"/>
            <a:r>
              <a:rPr lang="en-US" sz="2400" dirty="0"/>
              <a:t>Quality of management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055432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/>
              <a:t>BASF Eco-efficiency Indicators for Products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38400" y="1600200"/>
            <a:ext cx="6248400" cy="4525963"/>
          </a:xfrm>
        </p:spPr>
        <p:txBody>
          <a:bodyPr>
            <a:normAutofit/>
          </a:bodyPr>
          <a:lstStyle/>
          <a:p>
            <a:endParaRPr lang="en-US" sz="2400" dirty="0"/>
          </a:p>
          <a:p>
            <a:pPr lvl="1"/>
            <a:r>
              <a:rPr lang="en-US" sz="2400" dirty="0"/>
              <a:t>Raw materials Use</a:t>
            </a:r>
          </a:p>
          <a:p>
            <a:pPr lvl="1"/>
            <a:r>
              <a:rPr lang="en-US" sz="2400" dirty="0"/>
              <a:t>Energy Use</a:t>
            </a:r>
          </a:p>
          <a:p>
            <a:pPr lvl="1"/>
            <a:r>
              <a:rPr lang="en-US" sz="2400" dirty="0"/>
              <a:t>Water use</a:t>
            </a:r>
          </a:p>
          <a:p>
            <a:pPr lvl="1"/>
            <a:r>
              <a:rPr lang="en-US" sz="2400" dirty="0"/>
              <a:t>Toxicity potential</a:t>
            </a:r>
          </a:p>
          <a:p>
            <a:pPr lvl="1"/>
            <a:r>
              <a:rPr lang="en-US" sz="2400" dirty="0"/>
              <a:t>Emissions and waste</a:t>
            </a:r>
          </a:p>
          <a:p>
            <a:pPr lvl="1"/>
            <a:r>
              <a:rPr lang="en-US" sz="2400" dirty="0"/>
              <a:t>Land use</a:t>
            </a:r>
          </a:p>
        </p:txBody>
      </p:sp>
    </p:spTree>
    <p:extLst>
      <p:ext uri="{BB962C8B-B14F-4D97-AF65-F5344CB8AC3E}">
        <p14:creationId xmlns:p14="http://schemas.microsoft.com/office/powerpoint/2010/main" val="1822681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How to Compute Indicator Values?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454400" y="2231897"/>
            <a:ext cx="2447840" cy="239705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Product and Processes from Chemical and Allied Industries</a:t>
            </a:r>
            <a:endParaRPr lang="en-US" b="1" dirty="0"/>
          </a:p>
        </p:txBody>
      </p:sp>
      <p:cxnSp>
        <p:nvCxnSpPr>
          <p:cNvPr id="6" name="Straight Arrow Connector 5"/>
          <p:cNvCxnSpPr>
            <a:endCxn id="4" idx="1"/>
          </p:cNvCxnSpPr>
          <p:nvPr/>
        </p:nvCxnSpPr>
        <p:spPr>
          <a:xfrm>
            <a:off x="1117600" y="3430426"/>
            <a:ext cx="2336800" cy="0"/>
          </a:xfrm>
          <a:prstGeom prst="straightConnector1">
            <a:avLst/>
          </a:prstGeom>
          <a:ln>
            <a:solidFill>
              <a:schemeClr val="tx1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5902240" y="3430426"/>
            <a:ext cx="2307239" cy="0"/>
          </a:xfrm>
          <a:prstGeom prst="straightConnector1">
            <a:avLst/>
          </a:prstGeom>
          <a:ln>
            <a:solidFill>
              <a:schemeClr val="tx1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1035050" y="3045023"/>
            <a:ext cx="2438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u="sng" dirty="0" smtClean="0"/>
              <a:t>INPUTS</a:t>
            </a:r>
            <a:endParaRPr lang="en-US" sz="1400" b="1" u="sng" dirty="0"/>
          </a:p>
        </p:txBody>
      </p:sp>
      <p:sp>
        <p:nvSpPr>
          <p:cNvPr id="20" name="TextBox 19"/>
          <p:cNvSpPr txBox="1"/>
          <p:nvPr/>
        </p:nvSpPr>
        <p:spPr>
          <a:xfrm>
            <a:off x="5921290" y="3045022"/>
            <a:ext cx="21735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u="sng" dirty="0" smtClean="0"/>
              <a:t>OUTPUTS</a:t>
            </a:r>
            <a:endParaRPr lang="en-US" sz="1400" b="1" u="sng" dirty="0"/>
          </a:p>
        </p:txBody>
      </p:sp>
      <p:sp>
        <p:nvSpPr>
          <p:cNvPr id="21" name="TextBox 20"/>
          <p:cNvSpPr txBox="1"/>
          <p:nvPr/>
        </p:nvSpPr>
        <p:spPr>
          <a:xfrm>
            <a:off x="5969099" y="3652536"/>
            <a:ext cx="217352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Main Product</a:t>
            </a:r>
          </a:p>
          <a:p>
            <a:pPr algn="ctr"/>
            <a:r>
              <a:rPr lang="en-US" sz="1400" dirty="0" smtClean="0"/>
              <a:t>Co-Product</a:t>
            </a:r>
          </a:p>
          <a:p>
            <a:pPr algn="ctr"/>
            <a:r>
              <a:rPr lang="en-US" sz="1400" dirty="0" smtClean="0"/>
              <a:t>Solid Waste</a:t>
            </a:r>
          </a:p>
          <a:p>
            <a:pPr algn="ctr"/>
            <a:r>
              <a:rPr lang="en-US" sz="1400" dirty="0" smtClean="0"/>
              <a:t>Waste Water</a:t>
            </a:r>
          </a:p>
          <a:p>
            <a:pPr algn="ctr"/>
            <a:r>
              <a:rPr lang="en-US" sz="1400" dirty="0" smtClean="0"/>
              <a:t>Air Pollutants</a:t>
            </a:r>
          </a:p>
          <a:p>
            <a:pPr algn="ctr"/>
            <a:r>
              <a:rPr lang="en-US" sz="1400" dirty="0" smtClean="0"/>
              <a:t>Toxic Releases</a:t>
            </a:r>
          </a:p>
          <a:p>
            <a:pPr algn="ctr"/>
            <a:r>
              <a:rPr lang="en-US" sz="1400" dirty="0" smtClean="0"/>
              <a:t>…</a:t>
            </a:r>
          </a:p>
          <a:p>
            <a:pPr algn="ctr"/>
            <a:r>
              <a:rPr lang="en-US" sz="1400" dirty="0" smtClean="0"/>
              <a:t>…</a:t>
            </a:r>
          </a:p>
          <a:p>
            <a:pPr algn="ctr"/>
            <a:r>
              <a:rPr lang="en-US" sz="1400" dirty="0" smtClean="0"/>
              <a:t>…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167490" y="3652536"/>
            <a:ext cx="2173520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Raw Materials</a:t>
            </a:r>
          </a:p>
          <a:p>
            <a:pPr algn="ctr"/>
            <a:r>
              <a:rPr lang="en-US" sz="1400" dirty="0" smtClean="0"/>
              <a:t>Water (fresh or recycled)</a:t>
            </a:r>
          </a:p>
          <a:p>
            <a:pPr algn="ctr"/>
            <a:r>
              <a:rPr lang="en-US" sz="1400" dirty="0" smtClean="0"/>
              <a:t>Electricity</a:t>
            </a:r>
          </a:p>
          <a:p>
            <a:pPr algn="ctr"/>
            <a:r>
              <a:rPr lang="en-US" sz="1400" dirty="0" smtClean="0"/>
              <a:t>Energy (natural gas, steam)</a:t>
            </a:r>
          </a:p>
          <a:p>
            <a:pPr algn="ctr"/>
            <a:r>
              <a:rPr lang="en-US" sz="1400" dirty="0" smtClean="0"/>
              <a:t>…</a:t>
            </a:r>
          </a:p>
          <a:p>
            <a:pPr algn="ctr"/>
            <a:r>
              <a:rPr lang="en-US" sz="1400" dirty="0" smtClean="0"/>
              <a:t>…</a:t>
            </a:r>
          </a:p>
          <a:p>
            <a:pPr algn="ctr"/>
            <a:r>
              <a:rPr lang="en-US" sz="1400" dirty="0" smtClean="0"/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30614241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Computing Metrics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The basic metrics are computed from the data collected on the processes, e.g. raw materials, products, environmental releases etc. </a:t>
            </a:r>
          </a:p>
          <a:p>
            <a:r>
              <a:rPr lang="en-US" dirty="0" smtClean="0"/>
              <a:t>It is always important to express metrics in the form of an intensity, such as material or energy intensity which makes it comparable to metrics from another process.</a:t>
            </a:r>
          </a:p>
          <a:p>
            <a:r>
              <a:rPr lang="en-US" dirty="0" smtClean="0"/>
              <a:t>Secondary metrics are those which require further characterization factors to compute and compile several species into a single number. </a:t>
            </a:r>
          </a:p>
          <a:p>
            <a:r>
              <a:rPr lang="en-US" dirty="0" smtClean="0"/>
              <a:t>For example, the Global Warming Potential is an indicator which multiplies characterization factors to green house gas releases and adds these values to get a single indicator for GWP. 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8527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Concluding Remarks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Sustainability Metrics are 1,2 or 3 dimensional</a:t>
            </a:r>
          </a:p>
          <a:p>
            <a:r>
              <a:rPr lang="en-US" dirty="0" smtClean="0"/>
              <a:t>Sustainability Metrics always compare options within systems (relative)</a:t>
            </a:r>
          </a:p>
          <a:p>
            <a:r>
              <a:rPr lang="en-US" dirty="0" smtClean="0"/>
              <a:t>No standard metrics for manufacturing systems</a:t>
            </a:r>
          </a:p>
          <a:p>
            <a:r>
              <a:rPr lang="en-US" dirty="0" err="1" smtClean="0"/>
              <a:t>AIChE</a:t>
            </a:r>
            <a:r>
              <a:rPr lang="en-US" dirty="0" smtClean="0"/>
              <a:t> and </a:t>
            </a:r>
            <a:r>
              <a:rPr lang="en-US" dirty="0" err="1" smtClean="0"/>
              <a:t>IChemE</a:t>
            </a:r>
            <a:r>
              <a:rPr lang="en-US" dirty="0" smtClean="0"/>
              <a:t> metrics are suitable for use for manufacturing systems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5550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Axioms for Sustainability Considerations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en-US" sz="2800" dirty="0">
                <a:latin typeface="+mj-lt"/>
              </a:rPr>
              <a:t>Sustainability is about systems</a:t>
            </a:r>
          </a:p>
          <a:p>
            <a:r>
              <a:rPr lang="en-US" altLang="en-US" sz="2800" dirty="0" smtClean="0">
                <a:latin typeface="+mj-lt"/>
              </a:rPr>
              <a:t>Sustainability </a:t>
            </a:r>
            <a:r>
              <a:rPr lang="en-US" altLang="en-US" sz="2800" dirty="0">
                <a:latin typeface="+mj-lt"/>
              </a:rPr>
              <a:t>is always </a:t>
            </a:r>
            <a:r>
              <a:rPr lang="en-US" altLang="en-US" sz="2800" dirty="0" smtClean="0">
                <a:latin typeface="+mj-lt"/>
              </a:rPr>
              <a:t>relative, never absolute</a:t>
            </a:r>
            <a:endParaRPr lang="en-US" altLang="en-US" sz="2800" dirty="0">
              <a:latin typeface="+mj-lt"/>
            </a:endParaRPr>
          </a:p>
          <a:p>
            <a:r>
              <a:rPr lang="en-US" altLang="en-US" sz="2800" dirty="0" smtClean="0">
                <a:latin typeface="+mj-lt"/>
              </a:rPr>
              <a:t>Sustainability functions (</a:t>
            </a:r>
            <a:r>
              <a:rPr lang="en-US" altLang="en-US" sz="2800" dirty="0"/>
              <a:t>economic, environmental, and </a:t>
            </a:r>
            <a:r>
              <a:rPr lang="en-US" altLang="en-US" sz="2800" dirty="0" smtClean="0"/>
              <a:t>societal) </a:t>
            </a:r>
            <a:r>
              <a:rPr lang="en-US" altLang="en-US" sz="2800" dirty="0" smtClean="0">
                <a:latin typeface="+mj-lt"/>
              </a:rPr>
              <a:t>of systems are described </a:t>
            </a:r>
            <a:r>
              <a:rPr lang="en-US" altLang="en-US" sz="2800" dirty="0">
                <a:latin typeface="+mj-lt"/>
              </a:rPr>
              <a:t>by a parsimonious set of </a:t>
            </a:r>
            <a:r>
              <a:rPr lang="en-US" altLang="en-US" sz="2800" dirty="0" smtClean="0">
                <a:latin typeface="+mj-lt"/>
              </a:rPr>
              <a:t>indicators</a:t>
            </a:r>
            <a:endParaRPr lang="en-US" altLang="en-US" sz="2800" dirty="0">
              <a:latin typeface="+mj-lt"/>
            </a:endParaRPr>
          </a:p>
          <a:p>
            <a:r>
              <a:rPr lang="en-US" altLang="en-US" sz="2800" dirty="0">
                <a:latin typeface="+mj-lt"/>
              </a:rPr>
              <a:t>Scale of the system determines the nature of the set of indicators and the sustainability analysis</a:t>
            </a:r>
          </a:p>
          <a:p>
            <a:r>
              <a:rPr lang="en-US" altLang="en-US" sz="2800" dirty="0">
                <a:latin typeface="+mj-lt"/>
              </a:rPr>
              <a:t>Indicators are not pure (in </a:t>
            </a:r>
            <a:r>
              <a:rPr lang="en-US" altLang="en-US" sz="2800" dirty="0" err="1">
                <a:latin typeface="+mj-lt"/>
              </a:rPr>
              <a:t>Bruntland</a:t>
            </a:r>
            <a:r>
              <a:rPr lang="en-US" altLang="en-US" sz="2800" dirty="0">
                <a:latin typeface="+mj-lt"/>
              </a:rPr>
              <a:t> sense); they are often two or three dimensional</a:t>
            </a:r>
          </a:p>
          <a:p>
            <a:endParaRPr lang="en-US" sz="28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771591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System-Surrounding Paradigm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/>
              <a:t>System:</a:t>
            </a:r>
            <a:r>
              <a:rPr lang="en-US" dirty="0" smtClean="0"/>
              <a:t> </a:t>
            </a:r>
            <a:r>
              <a:rPr lang="en-US" dirty="0"/>
              <a:t>maximum space over which the process owner has </a:t>
            </a:r>
            <a:r>
              <a:rPr lang="en-US" dirty="0" smtClean="0"/>
              <a:t>control</a:t>
            </a:r>
          </a:p>
          <a:p>
            <a:endParaRPr lang="en-US" dirty="0"/>
          </a:p>
          <a:p>
            <a:r>
              <a:rPr lang="en-US" b="1" dirty="0"/>
              <a:t>Sustainability </a:t>
            </a:r>
            <a:r>
              <a:rPr lang="en-US" b="1" dirty="0" smtClean="0"/>
              <a:t>Analysis: </a:t>
            </a:r>
            <a:r>
              <a:rPr lang="en-US" dirty="0" smtClean="0"/>
              <a:t>essentially </a:t>
            </a:r>
            <a:r>
              <a:rPr lang="en-US" dirty="0"/>
              <a:t>an accounting of what the system is doing to itself and to the surrounding in terms of environmental, societal, and economic impacts, and how these impacts can be minimized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6989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Systems View of Sustainability</a:t>
            </a:r>
            <a:endParaRPr lang="en-US" sz="3600" dirty="0"/>
          </a:p>
        </p:txBody>
      </p:sp>
      <p:grpSp>
        <p:nvGrpSpPr>
          <p:cNvPr id="4" name="Group 23"/>
          <p:cNvGrpSpPr>
            <a:grpSpLocks/>
          </p:cNvGrpSpPr>
          <p:nvPr/>
        </p:nvGrpSpPr>
        <p:grpSpPr bwMode="auto">
          <a:xfrm>
            <a:off x="304801" y="2652713"/>
            <a:ext cx="8628063" cy="4068762"/>
            <a:chOff x="304800" y="2484621"/>
            <a:chExt cx="8628091" cy="4068580"/>
          </a:xfrm>
        </p:grpSpPr>
        <p:sp>
          <p:nvSpPr>
            <p:cNvPr id="5" name="U-Turn Arrow 4"/>
            <p:cNvSpPr/>
            <p:nvPr/>
          </p:nvSpPr>
          <p:spPr>
            <a:xfrm flipV="1">
              <a:off x="4360522" y="2850740"/>
              <a:ext cx="2484620" cy="1264170"/>
            </a:xfrm>
            <a:prstGeom prst="uturnArrow">
              <a:avLst>
                <a:gd name="adj1" fmla="val 15164"/>
                <a:gd name="adj2" fmla="val 15541"/>
                <a:gd name="adj3" fmla="val 16093"/>
                <a:gd name="adj4" fmla="val 43750"/>
                <a:gd name="adj5" fmla="val 100000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6" name="U-Turn Arrow 5"/>
            <p:cNvSpPr/>
            <p:nvPr/>
          </p:nvSpPr>
          <p:spPr>
            <a:xfrm flipH="1" flipV="1">
              <a:off x="2133600" y="2850630"/>
              <a:ext cx="2484620" cy="1264170"/>
            </a:xfrm>
            <a:prstGeom prst="uturnArrow">
              <a:avLst>
                <a:gd name="adj1" fmla="val 15164"/>
                <a:gd name="adj2" fmla="val 15541"/>
                <a:gd name="adj3" fmla="val 16093"/>
                <a:gd name="adj4" fmla="val 43750"/>
                <a:gd name="adj5" fmla="val 100000"/>
              </a:avLst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7" name="Bent Arrow 6"/>
            <p:cNvSpPr/>
            <p:nvPr/>
          </p:nvSpPr>
          <p:spPr>
            <a:xfrm rot="16200000" flipH="1">
              <a:off x="3657605" y="2941820"/>
              <a:ext cx="2895598" cy="1981201"/>
            </a:xfrm>
            <a:prstGeom prst="bentArrow">
              <a:avLst>
                <a:gd name="adj1" fmla="val 16677"/>
                <a:gd name="adj2" fmla="val 17434"/>
                <a:gd name="adj3" fmla="val 30296"/>
                <a:gd name="adj4" fmla="val 44507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8" name="Bent Arrow 7"/>
            <p:cNvSpPr/>
            <p:nvPr/>
          </p:nvSpPr>
          <p:spPr>
            <a:xfrm rot="5400000" flipH="1">
              <a:off x="6259021" y="3314700"/>
              <a:ext cx="3137940" cy="2209800"/>
            </a:xfrm>
            <a:prstGeom prst="bentArrow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9" name="Bent Arrow 8"/>
            <p:cNvSpPr/>
            <p:nvPr/>
          </p:nvSpPr>
          <p:spPr>
            <a:xfrm rot="16200000">
              <a:off x="-143029" y="3328440"/>
              <a:ext cx="3137940" cy="2209800"/>
            </a:xfrm>
            <a:prstGeom prst="bentArrow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>
                <a:solidFill>
                  <a:schemeClr val="tx1"/>
                </a:solidFill>
              </a:endParaRPr>
            </a:p>
          </p:txBody>
        </p:sp>
        <p:pic>
          <p:nvPicPr>
            <p:cNvPr id="10" name="Picture 2" descr="http://t2.gstatic.com/images?q=tbn:yfgKyEOc49FifM:http://i128.photobucket.com/albums/p179/ykee/wetland%20-%2020080907/Wetland-Pano-02.jpg&amp;t=1"/>
            <p:cNvPicPr>
              <a:picLocks noChangeAspect="1" noChangeArrowheads="1"/>
            </p:cNvPicPr>
            <p:nvPr/>
          </p:nvPicPr>
          <p:blipFill>
            <a:blip r:embed="rId2" cstate="print">
              <a:lum bright="10000"/>
            </a:blip>
            <a:srcRect/>
            <a:stretch>
              <a:fillRect/>
            </a:stretch>
          </p:blipFill>
          <p:spPr bwMode="auto">
            <a:xfrm>
              <a:off x="1295401" y="5348487"/>
              <a:ext cx="6600823" cy="1204714"/>
            </a:xfrm>
            <a:prstGeom prst="rect">
              <a:avLst/>
            </a:prstGeom>
            <a:noFill/>
            <a:effectLst>
              <a:outerShdw blurRad="50800" dist="38100" dir="5400000" algn="t" rotWithShape="0">
                <a:prstClr val="black">
                  <a:alpha val="40000"/>
                </a:prstClr>
              </a:outerShdw>
              <a:softEdge rad="63500"/>
            </a:effectLst>
          </p:spPr>
        </p:pic>
        <p:sp>
          <p:nvSpPr>
            <p:cNvPr id="11" name="Rectangle 37"/>
            <p:cNvSpPr>
              <a:spLocks noChangeArrowheads="1"/>
            </p:cNvSpPr>
            <p:nvPr/>
          </p:nvSpPr>
          <p:spPr bwMode="auto">
            <a:xfrm>
              <a:off x="2778133" y="5410252"/>
              <a:ext cx="3261225" cy="4000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sz="2000" b="1">
                  <a:latin typeface="Calibri" panose="020F0502020204030204" pitchFamily="34" charset="0"/>
                  <a:ea typeface="ＭＳ Ｐゴシック" panose="020B0600070205080204" pitchFamily="34" charset="-128"/>
                </a:rPr>
                <a:t>Environment </a:t>
              </a:r>
              <a:r>
                <a:rPr lang="en-US" sz="2000">
                  <a:latin typeface="Calibri" panose="020F0502020204030204" pitchFamily="34" charset="0"/>
                  <a:ea typeface="ＭＳ Ｐゴシック" panose="020B0600070205080204" pitchFamily="34" charset="-128"/>
                </a:rPr>
                <a:t>(natural capital)</a:t>
              </a:r>
            </a:p>
          </p:txBody>
        </p:sp>
        <p:sp>
          <p:nvSpPr>
            <p:cNvPr id="12" name="Bent Arrow 11"/>
            <p:cNvSpPr/>
            <p:nvPr/>
          </p:nvSpPr>
          <p:spPr>
            <a:xfrm rot="5400000">
              <a:off x="2362202" y="2941819"/>
              <a:ext cx="2895598" cy="1981201"/>
            </a:xfrm>
            <a:prstGeom prst="bentArrow">
              <a:avLst>
                <a:gd name="adj1" fmla="val 16677"/>
                <a:gd name="adj2" fmla="val 17434"/>
                <a:gd name="adj3" fmla="val 30296"/>
                <a:gd name="adj4" fmla="val 44507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3" name="TextBox 47"/>
            <p:cNvSpPr txBox="1">
              <a:spLocks noChangeArrowheads="1"/>
            </p:cNvSpPr>
            <p:nvPr/>
          </p:nvSpPr>
          <p:spPr bwMode="auto">
            <a:xfrm>
              <a:off x="4724414" y="4632412"/>
              <a:ext cx="2743209" cy="6460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US" b="1" i="1">
                  <a:latin typeface="Calibri" panose="020F0502020204030204" pitchFamily="34" charset="0"/>
                  <a:ea typeface="ＭＳ Ｐゴシック" panose="020B0600070205080204" pitchFamily="34" charset="-128"/>
                </a:rPr>
                <a:t>waste and emissions may degrade the environment</a:t>
              </a:r>
            </a:p>
          </p:txBody>
        </p:sp>
        <p:sp>
          <p:nvSpPr>
            <p:cNvPr id="14" name="TextBox 49"/>
            <p:cNvSpPr txBox="1">
              <a:spLocks noChangeArrowheads="1"/>
            </p:cNvSpPr>
            <p:nvPr/>
          </p:nvSpPr>
          <p:spPr bwMode="auto">
            <a:xfrm>
              <a:off x="304800" y="4197456"/>
              <a:ext cx="2057407" cy="923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US" b="1" i="1">
                  <a:latin typeface="Calibri" panose="020F0502020204030204" pitchFamily="34" charset="0"/>
                  <a:ea typeface="ＭＳ Ｐゴシック" panose="020B0600070205080204" pitchFamily="34" charset="-128"/>
                </a:rPr>
                <a:t>ecological goods</a:t>
              </a:r>
              <a:br>
                <a:rPr lang="en-US" b="1" i="1">
                  <a:latin typeface="Calibri" panose="020F0502020204030204" pitchFamily="34" charset="0"/>
                  <a:ea typeface="ＭＳ Ｐゴシック" panose="020B0600070205080204" pitchFamily="34" charset="-128"/>
                </a:rPr>
              </a:br>
              <a:r>
                <a:rPr lang="en-US" b="1" i="1">
                  <a:latin typeface="Calibri" panose="020F0502020204030204" pitchFamily="34" charset="0"/>
                  <a:ea typeface="ＭＳ Ｐゴシック" panose="020B0600070205080204" pitchFamily="34" charset="-128"/>
                </a:rPr>
                <a:t>and services are utilized in  industry</a:t>
              </a:r>
            </a:p>
          </p:txBody>
        </p:sp>
        <p:sp>
          <p:nvSpPr>
            <p:cNvPr id="15" name="TextBox 50"/>
            <p:cNvSpPr txBox="1">
              <a:spLocks noChangeArrowheads="1"/>
            </p:cNvSpPr>
            <p:nvPr/>
          </p:nvSpPr>
          <p:spPr bwMode="auto">
            <a:xfrm>
              <a:off x="6705621" y="3505337"/>
              <a:ext cx="2214570" cy="923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US" b="1" i="1">
                  <a:latin typeface="Calibri" panose="020F0502020204030204" pitchFamily="34" charset="0"/>
                  <a:ea typeface="ＭＳ Ｐゴシック" panose="020B0600070205080204" pitchFamily="34" charset="-128"/>
                </a:rPr>
                <a:t>ecological goods</a:t>
              </a:r>
              <a:br>
                <a:rPr lang="en-US" b="1" i="1">
                  <a:latin typeface="Calibri" panose="020F0502020204030204" pitchFamily="34" charset="0"/>
                  <a:ea typeface="ＭＳ Ｐゴシック" panose="020B0600070205080204" pitchFamily="34" charset="-128"/>
                </a:rPr>
              </a:br>
              <a:r>
                <a:rPr lang="en-US" b="1" i="1">
                  <a:latin typeface="Calibri" panose="020F0502020204030204" pitchFamily="34" charset="0"/>
                  <a:ea typeface="ＭＳ Ｐゴシック" panose="020B0600070205080204" pitchFamily="34" charset="-128"/>
                </a:rPr>
                <a:t>and services are utilized in society</a:t>
              </a:r>
            </a:p>
          </p:txBody>
        </p:sp>
        <p:sp>
          <p:nvSpPr>
            <p:cNvPr id="16" name="TextBox 20"/>
            <p:cNvSpPr txBox="1">
              <a:spLocks noChangeArrowheads="1"/>
            </p:cNvSpPr>
            <p:nvPr/>
          </p:nvSpPr>
          <p:spPr bwMode="auto">
            <a:xfrm>
              <a:off x="2590807" y="3032284"/>
              <a:ext cx="1600205" cy="923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US" b="1" i="1" dirty="0">
                  <a:latin typeface="Calibri" panose="020F0502020204030204" pitchFamily="34" charset="0"/>
                  <a:ea typeface="ＭＳ Ｐゴシック" panose="020B0600070205080204" pitchFamily="34" charset="-128"/>
                </a:rPr>
                <a:t>some waste </a:t>
              </a:r>
              <a:br>
                <a:rPr lang="en-US" b="1" i="1" dirty="0">
                  <a:latin typeface="Calibri" panose="020F0502020204030204" pitchFamily="34" charset="0"/>
                  <a:ea typeface="ＭＳ Ｐゴシック" panose="020B0600070205080204" pitchFamily="34" charset="-128"/>
                </a:rPr>
              </a:br>
              <a:r>
                <a:rPr lang="en-US" b="1" i="1" dirty="0">
                  <a:latin typeface="Calibri" panose="020F0502020204030204" pitchFamily="34" charset="0"/>
                  <a:ea typeface="ＭＳ Ｐゴシック" panose="020B0600070205080204" pitchFamily="34" charset="-128"/>
                </a:rPr>
                <a:t>is recovered </a:t>
              </a:r>
              <a:br>
                <a:rPr lang="en-US" b="1" i="1" dirty="0">
                  <a:latin typeface="Calibri" panose="020F0502020204030204" pitchFamily="34" charset="0"/>
                  <a:ea typeface="ＭＳ Ｐゴシック" panose="020B0600070205080204" pitchFamily="34" charset="-128"/>
                </a:rPr>
              </a:br>
              <a:r>
                <a:rPr lang="en-US" b="1" i="1" dirty="0">
                  <a:latin typeface="Calibri" panose="020F0502020204030204" pitchFamily="34" charset="0"/>
                  <a:ea typeface="ＭＳ Ｐゴシック" panose="020B0600070205080204" pitchFamily="34" charset="-128"/>
                </a:rPr>
                <a:t>and recycled</a:t>
              </a:r>
            </a:p>
          </p:txBody>
        </p:sp>
        <p:sp>
          <p:nvSpPr>
            <p:cNvPr id="17" name="TextBox 30"/>
            <p:cNvSpPr txBox="1">
              <a:spLocks noChangeArrowheads="1"/>
            </p:cNvSpPr>
            <p:nvPr/>
          </p:nvSpPr>
          <p:spPr bwMode="auto">
            <a:xfrm>
              <a:off x="4724414" y="3260873"/>
              <a:ext cx="1752606" cy="6460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US" b="1" i="1" dirty="0">
                  <a:latin typeface="Calibri" panose="020F0502020204030204" pitchFamily="34" charset="0"/>
                  <a:ea typeface="ＭＳ Ｐゴシック" panose="020B0600070205080204" pitchFamily="34" charset="-128"/>
                </a:rPr>
                <a:t>emissions may harm humans</a:t>
              </a:r>
            </a:p>
          </p:txBody>
        </p:sp>
      </p:grpSp>
      <p:grpSp>
        <p:nvGrpSpPr>
          <p:cNvPr id="18" name="Group 22"/>
          <p:cNvGrpSpPr>
            <a:grpSpLocks/>
          </p:cNvGrpSpPr>
          <p:nvPr/>
        </p:nvGrpSpPr>
        <p:grpSpPr bwMode="auto">
          <a:xfrm>
            <a:off x="228600" y="1159935"/>
            <a:ext cx="8610600" cy="1825625"/>
            <a:chOff x="228600" y="974750"/>
            <a:chExt cx="8610600" cy="1825117"/>
          </a:xfrm>
        </p:grpSpPr>
        <p:sp>
          <p:nvSpPr>
            <p:cNvPr id="19" name="Right Arrow 18"/>
            <p:cNvSpPr/>
            <p:nvPr/>
          </p:nvSpPr>
          <p:spPr>
            <a:xfrm>
              <a:off x="3170420" y="1583960"/>
              <a:ext cx="2438400" cy="687050"/>
            </a:xfrm>
            <a:prstGeom prst="rightArrow">
              <a:avLst>
                <a:gd name="adj1" fmla="val 50000"/>
                <a:gd name="adj2" fmla="val 78103"/>
              </a:avLst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>
                <a:solidFill>
                  <a:schemeClr val="tx1"/>
                </a:solidFill>
              </a:endParaRPr>
            </a:p>
          </p:txBody>
        </p:sp>
        <p:pic>
          <p:nvPicPr>
            <p:cNvPr id="20" name="Picture 43" descr="http://upload.wikimedia.org/wikipedia/commons/5/5f/Chicago_Downtown_Panorama.jpg"/>
            <p:cNvPicPr>
              <a:picLocks noChangeAspect="1" noChangeArrowheads="1"/>
            </p:cNvPicPr>
            <p:nvPr/>
          </p:nvPicPr>
          <p:blipFill>
            <a:blip r:embed="rId3">
              <a:lum bright="20000"/>
            </a:blip>
            <a:srcRect l="8499" r="33311"/>
            <a:stretch>
              <a:fillRect/>
            </a:stretch>
          </p:blipFill>
          <p:spPr bwMode="auto">
            <a:xfrm>
              <a:off x="5638800" y="1733364"/>
              <a:ext cx="3200400" cy="1066503"/>
            </a:xfrm>
            <a:prstGeom prst="rect">
              <a:avLst/>
            </a:prstGeom>
            <a:noFill/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21" name="Rectangle 43"/>
            <p:cNvSpPr>
              <a:spLocks noChangeArrowheads="1"/>
            </p:cNvSpPr>
            <p:nvPr/>
          </p:nvSpPr>
          <p:spPr bwMode="auto">
            <a:xfrm>
              <a:off x="6267450" y="974750"/>
              <a:ext cx="1962150" cy="7078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US" sz="2000" b="1">
                  <a:latin typeface="Calibri" panose="020F0502020204030204" pitchFamily="34" charset="0"/>
                  <a:ea typeface="ＭＳ Ｐゴシック" panose="020B0600070205080204" pitchFamily="34" charset="-128"/>
                </a:rPr>
                <a:t>Society</a:t>
              </a:r>
              <a:r>
                <a:rPr lang="en-US" sz="2000">
                  <a:latin typeface="Calibri" panose="020F0502020204030204" pitchFamily="34" charset="0"/>
                  <a:ea typeface="ＭＳ Ｐゴシック" panose="020B0600070205080204" pitchFamily="34" charset="-128"/>
                </a:rPr>
                <a:t> </a:t>
              </a:r>
            </a:p>
            <a:p>
              <a:pPr algn="ctr" eaLnBrk="1" hangingPunct="1"/>
              <a:r>
                <a:rPr lang="en-US" sz="2000">
                  <a:latin typeface="Calibri" panose="020F0502020204030204" pitchFamily="34" charset="0"/>
                  <a:ea typeface="ＭＳ Ｐゴシック" panose="020B0600070205080204" pitchFamily="34" charset="-128"/>
                </a:rPr>
                <a:t>(human capital)</a:t>
              </a:r>
              <a:endParaRPr lang="en-US" sz="2000" b="1">
                <a:latin typeface="Calibri" panose="020F0502020204030204" pitchFamily="34" charset="0"/>
                <a:ea typeface="ＭＳ Ｐゴシック" panose="020B0600070205080204" pitchFamily="34" charset="-128"/>
              </a:endParaRPr>
            </a:p>
          </p:txBody>
        </p:sp>
        <p:pic>
          <p:nvPicPr>
            <p:cNvPr id="22" name="Picture 45" descr="http://www.chemserve.co.za/files/useruploads/user_1/images/land-Panorama1.jpg"/>
            <p:cNvPicPr>
              <a:picLocks noChangeAspect="1" noChangeArrowheads="1"/>
            </p:cNvPicPr>
            <p:nvPr/>
          </p:nvPicPr>
          <p:blipFill>
            <a:blip r:embed="rId4">
              <a:lum bright="30000"/>
            </a:blip>
            <a:srcRect/>
            <a:stretch>
              <a:fillRect/>
            </a:stretch>
          </p:blipFill>
          <p:spPr bwMode="auto">
            <a:xfrm>
              <a:off x="228600" y="1720667"/>
              <a:ext cx="3048000" cy="1079200"/>
            </a:xfrm>
            <a:prstGeom prst="rect">
              <a:avLst/>
            </a:prstGeom>
            <a:noFill/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23" name="Rectangle 45"/>
            <p:cNvSpPr>
              <a:spLocks noChangeArrowheads="1"/>
            </p:cNvSpPr>
            <p:nvPr/>
          </p:nvSpPr>
          <p:spPr bwMode="auto">
            <a:xfrm>
              <a:off x="498475" y="1050929"/>
              <a:ext cx="2244725" cy="7014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US" sz="2000" b="1">
                  <a:latin typeface="Calibri" panose="020F0502020204030204" pitchFamily="34" charset="0"/>
                  <a:ea typeface="ＭＳ Ｐゴシック" panose="020B0600070205080204" pitchFamily="34" charset="-128"/>
                </a:rPr>
                <a:t>Economy </a:t>
              </a:r>
            </a:p>
            <a:p>
              <a:pPr algn="ctr" eaLnBrk="1" hangingPunct="1"/>
              <a:r>
                <a:rPr lang="en-US" sz="2000">
                  <a:latin typeface="Calibri" panose="020F0502020204030204" pitchFamily="34" charset="0"/>
                  <a:ea typeface="ＭＳ Ｐゴシック" panose="020B0600070205080204" pitchFamily="34" charset="-128"/>
                </a:rPr>
                <a:t>(economic capital)</a:t>
              </a:r>
              <a:endParaRPr lang="en-US" sz="2000" b="1">
                <a:latin typeface="Calibri" panose="020F0502020204030204" pitchFamily="34" charset="0"/>
                <a:ea typeface="ＭＳ Ｐゴシック" panose="020B0600070205080204" pitchFamily="34" charset="-128"/>
              </a:endParaRPr>
            </a:p>
          </p:txBody>
        </p:sp>
        <p:sp>
          <p:nvSpPr>
            <p:cNvPr id="24" name="TextBox 51"/>
            <p:cNvSpPr txBox="1">
              <a:spLocks noChangeArrowheads="1"/>
            </p:cNvSpPr>
            <p:nvPr/>
          </p:nvSpPr>
          <p:spPr bwMode="auto">
            <a:xfrm>
              <a:off x="3090863" y="1050929"/>
              <a:ext cx="2243137" cy="6459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US" b="1" i="1">
                  <a:latin typeface="Calibri" panose="020F0502020204030204" pitchFamily="34" charset="0"/>
                  <a:ea typeface="ＭＳ Ｐゴシック" panose="020B0600070205080204" pitchFamily="34" charset="-128"/>
                </a:rPr>
                <a:t>economic value is created for society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09538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Sustainability: Systems Analysis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defRPr/>
            </a:pPr>
            <a:r>
              <a:rPr lang="en-US" dirty="0"/>
              <a:t>Must be </a:t>
            </a:r>
            <a:r>
              <a:rPr lang="en-US" b="1" dirty="0"/>
              <a:t>comparative</a:t>
            </a:r>
            <a:r>
              <a:rPr lang="en-US" dirty="0"/>
              <a:t> to a reference system</a:t>
            </a:r>
          </a:p>
          <a:p>
            <a:pPr>
              <a:defRPr/>
            </a:pPr>
            <a:r>
              <a:rPr lang="en-US" dirty="0"/>
              <a:t>Must be based on </a:t>
            </a:r>
            <a:r>
              <a:rPr lang="en-US" b="1" dirty="0"/>
              <a:t>life cycle </a:t>
            </a:r>
            <a:r>
              <a:rPr lang="en-US" dirty="0"/>
              <a:t>of material, energy, and cost through the appropriate supply chain</a:t>
            </a:r>
          </a:p>
          <a:p>
            <a:pPr>
              <a:defRPr/>
            </a:pPr>
            <a:r>
              <a:rPr lang="en-US" dirty="0"/>
              <a:t>Must consider </a:t>
            </a:r>
            <a:r>
              <a:rPr lang="en-US" b="1" dirty="0"/>
              <a:t>quantitative measure </a:t>
            </a:r>
            <a:r>
              <a:rPr lang="en-US" dirty="0"/>
              <a:t>to represent environmental, economic, and societal domains</a:t>
            </a:r>
          </a:p>
          <a:p>
            <a:pPr>
              <a:defRPr/>
            </a:pPr>
            <a:r>
              <a:rPr lang="en-US" dirty="0"/>
              <a:t>Must identify the necessary and sufficient number of </a:t>
            </a:r>
            <a:r>
              <a:rPr lang="en-US" b="1" dirty="0"/>
              <a:t>critical metrics </a:t>
            </a:r>
            <a:r>
              <a:rPr lang="en-US" dirty="0"/>
              <a:t>that characterize the system</a:t>
            </a:r>
          </a:p>
          <a:p>
            <a:pPr>
              <a:defRPr/>
            </a:pPr>
            <a:r>
              <a:rPr lang="en-US" dirty="0"/>
              <a:t>Must lead to a </a:t>
            </a:r>
            <a:r>
              <a:rPr lang="en-US" b="1" dirty="0"/>
              <a:t>decision</a:t>
            </a:r>
            <a:r>
              <a:rPr lang="en-US" dirty="0"/>
              <a:t> of better or worse than the reference system, preferably with a single aggregate metric (or index</a:t>
            </a:r>
            <a:r>
              <a:rPr lang="en-US" dirty="0" smtClean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9304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Scale of Systems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4525963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  <a:defRPr/>
            </a:pPr>
            <a:r>
              <a:rPr lang="en-US" sz="2000" dirty="0" smtClean="0">
                <a:solidFill>
                  <a:srgbClr val="000000"/>
                </a:solidFill>
              </a:rPr>
              <a:t>Type I</a:t>
            </a:r>
            <a:r>
              <a:rPr lang="en-US" sz="2000" dirty="0">
                <a:solidFill>
                  <a:srgbClr val="000000"/>
                </a:solidFill>
              </a:rPr>
              <a:t>:   </a:t>
            </a:r>
            <a:r>
              <a:rPr lang="en-US" sz="2000" dirty="0" smtClean="0">
                <a:solidFill>
                  <a:srgbClr val="000000"/>
                </a:solidFill>
              </a:rPr>
              <a:t>	Global </a:t>
            </a:r>
            <a:r>
              <a:rPr lang="en-US" sz="2000" dirty="0">
                <a:solidFill>
                  <a:srgbClr val="000000"/>
                </a:solidFill>
              </a:rPr>
              <a:t>Systems (e.g. global CO2 budgeting)</a:t>
            </a:r>
          </a:p>
          <a:p>
            <a:pPr>
              <a:lnSpc>
                <a:spcPct val="80000"/>
              </a:lnSpc>
              <a:buNone/>
              <a:defRPr/>
            </a:pPr>
            <a:r>
              <a:rPr lang="en-US" sz="2000" dirty="0" smtClean="0">
                <a:solidFill>
                  <a:srgbClr val="000000"/>
                </a:solidFill>
              </a:rPr>
              <a:t>Type II:  	Systems bounded by geographical boundaries, such as National 	Systems (energy system, material flow) and </a:t>
            </a:r>
            <a:r>
              <a:rPr lang="en-US" sz="2000" dirty="0">
                <a:solidFill>
                  <a:srgbClr val="000000"/>
                </a:solidFill>
              </a:rPr>
              <a:t>Regional Systems (e.g. </a:t>
            </a:r>
            <a:r>
              <a:rPr lang="en-US" sz="2000" dirty="0" smtClean="0">
                <a:solidFill>
                  <a:srgbClr val="000000"/>
                </a:solidFill>
              </a:rPr>
              <a:t>	watersheds</a:t>
            </a:r>
            <a:r>
              <a:rPr lang="en-US" sz="2000" dirty="0">
                <a:solidFill>
                  <a:srgbClr val="000000"/>
                </a:solidFill>
              </a:rPr>
              <a:t>, Brownfields</a:t>
            </a:r>
            <a:r>
              <a:rPr lang="en-US" sz="2000" dirty="0" smtClean="0">
                <a:solidFill>
                  <a:srgbClr val="000000"/>
                </a:solidFill>
              </a:rPr>
              <a:t>) </a:t>
            </a:r>
            <a:endParaRPr lang="en-US" sz="2000" dirty="0">
              <a:solidFill>
                <a:srgbClr val="000000"/>
              </a:solidFill>
            </a:endParaRPr>
          </a:p>
          <a:p>
            <a:pPr>
              <a:lnSpc>
                <a:spcPct val="80000"/>
              </a:lnSpc>
              <a:buFontTx/>
              <a:buNone/>
              <a:defRPr/>
            </a:pPr>
            <a:r>
              <a:rPr lang="en-US" sz="2000" dirty="0" smtClean="0">
                <a:solidFill>
                  <a:srgbClr val="000000"/>
                </a:solidFill>
              </a:rPr>
              <a:t>Type </a:t>
            </a:r>
            <a:r>
              <a:rPr lang="en-US" sz="2000" dirty="0">
                <a:solidFill>
                  <a:srgbClr val="000000"/>
                </a:solidFill>
              </a:rPr>
              <a:t>III:  </a:t>
            </a:r>
            <a:r>
              <a:rPr lang="en-US" sz="2000" dirty="0" smtClean="0">
                <a:solidFill>
                  <a:srgbClr val="000000"/>
                </a:solidFill>
              </a:rPr>
              <a:t>Business Systems (e.g. business networks, waste exchange networks)</a:t>
            </a:r>
          </a:p>
          <a:p>
            <a:pPr>
              <a:lnSpc>
                <a:spcPct val="80000"/>
              </a:lnSpc>
              <a:buFontTx/>
              <a:buNone/>
              <a:defRPr/>
            </a:pPr>
            <a:r>
              <a:rPr lang="en-US" sz="2000" dirty="0">
                <a:solidFill>
                  <a:srgbClr val="000000"/>
                </a:solidFill>
              </a:rPr>
              <a:t>Type IV: </a:t>
            </a:r>
            <a:r>
              <a:rPr lang="en-US" sz="2000" dirty="0" smtClean="0">
                <a:solidFill>
                  <a:srgbClr val="000000"/>
                </a:solidFill>
              </a:rPr>
              <a:t>	Sustainable </a:t>
            </a:r>
            <a:r>
              <a:rPr lang="en-US" sz="2000" dirty="0">
                <a:solidFill>
                  <a:srgbClr val="000000"/>
                </a:solidFill>
              </a:rPr>
              <a:t>technologies (e.g. green materials, sustainable products)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Picture 8" descr="factory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5663953"/>
            <a:ext cx="1371600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AutoShape 10"/>
          <p:cNvSpPr>
            <a:spLocks noChangeArrowheads="1"/>
          </p:cNvSpPr>
          <p:nvPr/>
        </p:nvSpPr>
        <p:spPr bwMode="auto">
          <a:xfrm rot="2769275">
            <a:off x="4122369" y="5131083"/>
            <a:ext cx="1074738" cy="371475"/>
          </a:xfrm>
          <a:prstGeom prst="curvedUpArrow">
            <a:avLst>
              <a:gd name="adj1" fmla="val 57863"/>
              <a:gd name="adj2" fmla="val 115727"/>
              <a:gd name="adj3" fmla="val 29185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10" name="Rectangle 13"/>
          <p:cNvSpPr>
            <a:spLocks noChangeArrowheads="1"/>
          </p:cNvSpPr>
          <p:nvPr/>
        </p:nvSpPr>
        <p:spPr bwMode="auto">
          <a:xfrm>
            <a:off x="5029200" y="4267200"/>
            <a:ext cx="1676400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000" b="1" i="1" dirty="0" smtClean="0"/>
              <a:t>III: </a:t>
            </a:r>
            <a:r>
              <a:rPr lang="en-US" sz="1000" b="1" i="1" dirty="0"/>
              <a:t>Business or Institutional </a:t>
            </a:r>
            <a:r>
              <a:rPr lang="en-US" sz="1000" b="1" i="1" dirty="0" smtClean="0"/>
              <a:t>Scale (</a:t>
            </a:r>
            <a:r>
              <a:rPr lang="en-US" sz="1000" b="1" i="1" dirty="0"/>
              <a:t>e.g. eco-industrial park)</a:t>
            </a:r>
          </a:p>
        </p:txBody>
      </p:sp>
      <p:sp>
        <p:nvSpPr>
          <p:cNvPr id="11" name="Rectangle 14"/>
          <p:cNvSpPr>
            <a:spLocks noChangeArrowheads="1"/>
          </p:cNvSpPr>
          <p:nvPr/>
        </p:nvSpPr>
        <p:spPr bwMode="auto">
          <a:xfrm>
            <a:off x="7467600" y="5084762"/>
            <a:ext cx="1676400" cy="554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1000" b="1" i="1" dirty="0"/>
              <a:t>I</a:t>
            </a:r>
            <a:r>
              <a:rPr lang="en-US" sz="1000" b="1" i="1" dirty="0" smtClean="0"/>
              <a:t>V</a:t>
            </a:r>
            <a:r>
              <a:rPr lang="en-US" sz="1000" b="1" i="1" dirty="0"/>
              <a:t>: </a:t>
            </a:r>
            <a:r>
              <a:rPr lang="en-US" sz="1000" b="1" i="1" dirty="0" smtClean="0"/>
              <a:t>Sustainable Technologies </a:t>
            </a:r>
            <a:r>
              <a:rPr lang="en-US" sz="1000" b="1" i="1" dirty="0"/>
              <a:t>Scale</a:t>
            </a:r>
          </a:p>
          <a:p>
            <a:pPr>
              <a:defRPr/>
            </a:pPr>
            <a:r>
              <a:rPr lang="en-US" sz="1000" b="1" i="1" dirty="0"/>
              <a:t>(e.g. sustainable products)</a:t>
            </a:r>
          </a:p>
        </p:txBody>
      </p:sp>
      <p:sp>
        <p:nvSpPr>
          <p:cNvPr id="14" name="Text Box 17"/>
          <p:cNvSpPr txBox="1">
            <a:spLocks noChangeArrowheads="1"/>
          </p:cNvSpPr>
          <p:nvPr/>
        </p:nvSpPr>
        <p:spPr bwMode="auto">
          <a:xfrm>
            <a:off x="2438400" y="3581400"/>
            <a:ext cx="1905000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1000" b="1" i="1" dirty="0"/>
              <a:t>II. National Scale (e.g. energy</a:t>
            </a:r>
            <a:r>
              <a:rPr lang="en-US" sz="1000" b="1" i="1" dirty="0" smtClean="0"/>
              <a:t>) and Regional Scale (e.g. watersheds, </a:t>
            </a:r>
            <a:r>
              <a:rPr lang="en-US" sz="1000" b="1" i="1" dirty="0" err="1" smtClean="0"/>
              <a:t>epa</a:t>
            </a:r>
            <a:r>
              <a:rPr lang="en-US" sz="1000" b="1" i="1" dirty="0" smtClean="0"/>
              <a:t> regions)</a:t>
            </a:r>
            <a:endParaRPr lang="en-US" sz="1000" b="1" i="1" dirty="0"/>
          </a:p>
        </p:txBody>
      </p:sp>
      <p:pic>
        <p:nvPicPr>
          <p:cNvPr id="16" name="Picture 21" descr="Rainbow%20st%20Neots%2042L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9700" y="4884346"/>
            <a:ext cx="1143000" cy="998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 descr="http://png-4.findicons.com/files/icons/750/aquanox_mini/256/globe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225800"/>
            <a:ext cx="1371600" cy="137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http://www.brownfieldstsc.org/images/us_regionsProjects.gi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4171401"/>
            <a:ext cx="1828800" cy="15321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Text Box 5"/>
          <p:cNvSpPr txBox="1">
            <a:spLocks noChangeArrowheads="1"/>
          </p:cNvSpPr>
          <p:nvPr/>
        </p:nvSpPr>
        <p:spPr bwMode="auto">
          <a:xfrm>
            <a:off x="152400" y="2819400"/>
            <a:ext cx="19050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000" b="1" i="1" dirty="0"/>
              <a:t>I: Global Scale </a:t>
            </a:r>
          </a:p>
          <a:p>
            <a:pPr>
              <a:defRPr/>
            </a:pPr>
            <a:r>
              <a:rPr lang="en-US" sz="1000" b="1" i="1" dirty="0"/>
              <a:t>(e.g. global CO2 budgeting)</a:t>
            </a:r>
          </a:p>
        </p:txBody>
      </p:sp>
      <p:sp>
        <p:nvSpPr>
          <p:cNvPr id="22" name="AutoShape 10"/>
          <p:cNvSpPr>
            <a:spLocks noChangeArrowheads="1"/>
          </p:cNvSpPr>
          <p:nvPr/>
        </p:nvSpPr>
        <p:spPr bwMode="auto">
          <a:xfrm rot="2769275">
            <a:off x="6331530" y="5692264"/>
            <a:ext cx="1074738" cy="371475"/>
          </a:xfrm>
          <a:prstGeom prst="curvedUpArrow">
            <a:avLst>
              <a:gd name="adj1" fmla="val 57863"/>
              <a:gd name="adj2" fmla="val 115727"/>
              <a:gd name="adj3" fmla="val 29185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23" name="AutoShape 10"/>
          <p:cNvSpPr>
            <a:spLocks noChangeArrowheads="1"/>
          </p:cNvSpPr>
          <p:nvPr/>
        </p:nvSpPr>
        <p:spPr bwMode="auto">
          <a:xfrm rot="2769275">
            <a:off x="1394831" y="4382804"/>
            <a:ext cx="1074738" cy="371475"/>
          </a:xfrm>
          <a:prstGeom prst="curvedUpArrow">
            <a:avLst>
              <a:gd name="adj1" fmla="val 57863"/>
              <a:gd name="adj2" fmla="val 115727"/>
              <a:gd name="adj3" fmla="val 29185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</p:spTree>
    <p:extLst>
      <p:ext uri="{BB962C8B-B14F-4D97-AF65-F5344CB8AC3E}">
        <p14:creationId xmlns:p14="http://schemas.microsoft.com/office/powerpoint/2010/main" val="2103935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04800"/>
            <a:ext cx="8229600" cy="1143000"/>
          </a:xfrm>
        </p:spPr>
        <p:txBody>
          <a:bodyPr/>
          <a:lstStyle/>
          <a:p>
            <a:r>
              <a:rPr lang="en-US" dirty="0" smtClean="0"/>
              <a:t>Different Goals for Each System!</a:t>
            </a:r>
            <a:endParaRPr lang="en-US" dirty="0"/>
          </a:p>
        </p:txBody>
      </p:sp>
      <p:sp>
        <p:nvSpPr>
          <p:cNvPr id="18" name="Rectangle 17"/>
          <p:cNvSpPr/>
          <p:nvPr/>
        </p:nvSpPr>
        <p:spPr>
          <a:xfrm>
            <a:off x="381000" y="3733800"/>
            <a:ext cx="845820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Global Systems:	Sustainable planet</a:t>
            </a:r>
          </a:p>
          <a:p>
            <a:endParaRPr lang="en-US" dirty="0"/>
          </a:p>
          <a:p>
            <a:r>
              <a:rPr lang="en-US" dirty="0"/>
              <a:t>Regional:		</a:t>
            </a:r>
            <a:r>
              <a:rPr lang="en-US" dirty="0" smtClean="0"/>
              <a:t>Sustainable </a:t>
            </a:r>
            <a:r>
              <a:rPr lang="en-US" dirty="0"/>
              <a:t>Ecosystems, Sustainable City, Economic Sustainability, </a:t>
            </a:r>
            <a:r>
              <a:rPr lang="en-US" dirty="0" smtClean="0"/>
              <a:t>			Environmental </a:t>
            </a:r>
            <a:r>
              <a:rPr lang="en-US" dirty="0"/>
              <a:t>Sustainability, Societal Sustainability, Sustainable </a:t>
            </a:r>
            <a:r>
              <a:rPr lang="en-US" dirty="0" smtClean="0"/>
              <a:t>			Water</a:t>
            </a:r>
            <a:endParaRPr lang="en-US" dirty="0"/>
          </a:p>
          <a:p>
            <a:endParaRPr lang="en-US" dirty="0"/>
          </a:p>
          <a:p>
            <a:r>
              <a:rPr lang="en-US" dirty="0"/>
              <a:t>Institutional:	Sustainable Corporation, Sustainable Industry, Sustainable Energy</a:t>
            </a:r>
          </a:p>
          <a:p>
            <a:endParaRPr lang="en-US" dirty="0"/>
          </a:p>
          <a:p>
            <a:r>
              <a:rPr lang="en-US" dirty="0"/>
              <a:t>Technology:	Sustainable Product, Sustainable Process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447800"/>
            <a:ext cx="8010525" cy="2079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75660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62000"/>
          </a:xfrm>
        </p:spPr>
        <p:txBody>
          <a:bodyPr/>
          <a:lstStyle/>
          <a:p>
            <a:r>
              <a:rPr lang="en-US" dirty="0" smtClean="0"/>
              <a:t>Sustainability for Manufacturing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809625"/>
            <a:ext cx="8543925" cy="528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981200" y="6019800"/>
            <a:ext cx="45928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The 6-R concept for Sustainable Manufacturing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" y="6400800"/>
            <a:ext cx="91440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err="1"/>
              <a:t>Jayal</a:t>
            </a:r>
            <a:r>
              <a:rPr lang="en-US" sz="1100" dirty="0"/>
              <a:t>, A. D., et al. "Sustainable manufacturing: Modeling and optimization challenges at the product, process and system levels." </a:t>
            </a:r>
            <a:r>
              <a:rPr lang="en-US" sz="1100" i="1" dirty="0"/>
              <a:t>CIRP Journal of Manufacturing Science and Technology</a:t>
            </a:r>
            <a:r>
              <a:rPr lang="en-US" sz="1100" dirty="0"/>
              <a:t> 2.3 (2010): 144-152.</a:t>
            </a:r>
          </a:p>
        </p:txBody>
      </p:sp>
    </p:spTree>
    <p:extLst>
      <p:ext uri="{BB962C8B-B14F-4D97-AF65-F5344CB8AC3E}">
        <p14:creationId xmlns:p14="http://schemas.microsoft.com/office/powerpoint/2010/main" val="2492971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8311</TotalTime>
  <Words>1034</Words>
  <Application>Microsoft Office PowerPoint</Application>
  <PresentationFormat>On-screen Show (4:3)</PresentationFormat>
  <Paragraphs>293</Paragraphs>
  <Slides>25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7" baseType="lpstr">
      <vt:lpstr>Office Theme</vt:lpstr>
      <vt:lpstr>Equation</vt:lpstr>
      <vt:lpstr>Sustainability Metrics and Indicators for Sustainable Manufacturing</vt:lpstr>
      <vt:lpstr>Overview</vt:lpstr>
      <vt:lpstr>Axioms for Sustainability Considerations</vt:lpstr>
      <vt:lpstr>System-Surrounding Paradigm</vt:lpstr>
      <vt:lpstr>Systems View of Sustainability</vt:lpstr>
      <vt:lpstr>Sustainability: Systems Analysis</vt:lpstr>
      <vt:lpstr>Scale of Systems</vt:lpstr>
      <vt:lpstr>Different Goals for Each System!</vt:lpstr>
      <vt:lpstr>Sustainability for Manufacturing</vt:lpstr>
      <vt:lpstr>Sustainable Manufacturing</vt:lpstr>
      <vt:lpstr>Engineering Approaches to Sustainability</vt:lpstr>
      <vt:lpstr>Sustainability: Intersection of three domains</vt:lpstr>
      <vt:lpstr>Examples</vt:lpstr>
      <vt:lpstr>Common Sustainability Measures</vt:lpstr>
      <vt:lpstr>Core and Supplemental Indicators for Sustainability Assessment of Chemical Processes</vt:lpstr>
      <vt:lpstr>AIChE’s Center for Waste Reduction Technologies (CWRT) metrics for chemical processes</vt:lpstr>
      <vt:lpstr>AIChE’s Center for Waste Reduction Technologies (CWRT) metrics for chemical processes</vt:lpstr>
      <vt:lpstr>IChemE Sustainability Metrics</vt:lpstr>
      <vt:lpstr>IChemE Sustainability Metrics</vt:lpstr>
      <vt:lpstr>IChemE Sustainability Metrics</vt:lpstr>
      <vt:lpstr>Pharma industry eco-efficiency indicator sets</vt:lpstr>
      <vt:lpstr>BASF Eco-efficiency Indicators for Products</vt:lpstr>
      <vt:lpstr>How to Compute Indicator Values?</vt:lpstr>
      <vt:lpstr>Computing Metrics</vt:lpstr>
      <vt:lpstr>Concluding Remarks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Sengupta, Debalina</dc:creator>
  <cp:lastModifiedBy>Administrator</cp:lastModifiedBy>
  <cp:revision>43</cp:revision>
  <dcterms:created xsi:type="dcterms:W3CDTF">2006-08-16T00:00:00Z</dcterms:created>
  <dcterms:modified xsi:type="dcterms:W3CDTF">2015-02-14T16:14:48Z</dcterms:modified>
</cp:coreProperties>
</file>